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21"/>
  </p:notesMasterIdLst>
  <p:sldIdLst>
    <p:sldId id="257" r:id="rId6"/>
    <p:sldId id="262" r:id="rId7"/>
    <p:sldId id="289" r:id="rId8"/>
    <p:sldId id="763" r:id="rId9"/>
    <p:sldId id="390" r:id="rId10"/>
    <p:sldId id="764" r:id="rId11"/>
    <p:sldId id="272" r:id="rId12"/>
    <p:sldId id="264" r:id="rId13"/>
    <p:sldId id="287" r:id="rId14"/>
    <p:sldId id="268" r:id="rId15"/>
    <p:sldId id="275" r:id="rId16"/>
    <p:sldId id="260" r:id="rId17"/>
    <p:sldId id="277" r:id="rId18"/>
    <p:sldId id="288" r:id="rId19"/>
    <p:sldId id="2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F38E58-DC70-4F4E-BA20-59A89CC6EC70}" v="68" dt="2025-08-13T20:07:50.0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Nigel" userId="9ed5f8e4-1f45-4276-80ec-20e7495980a9" providerId="ADAL" clId="{27F38E58-DC70-4F4E-BA20-59A89CC6EC70}"/>
    <pc:docChg chg="undo custSel addSld delSld modSld sldOrd delMainMaster">
      <pc:chgData name="Smith, Nigel" userId="9ed5f8e4-1f45-4276-80ec-20e7495980a9" providerId="ADAL" clId="{27F38E58-DC70-4F4E-BA20-59A89CC6EC70}" dt="2025-08-13T20:24:27.142" v="247" actId="2696"/>
      <pc:docMkLst>
        <pc:docMk/>
      </pc:docMkLst>
      <pc:sldChg chg="del">
        <pc:chgData name="Smith, Nigel" userId="9ed5f8e4-1f45-4276-80ec-20e7495980a9" providerId="ADAL" clId="{27F38E58-DC70-4F4E-BA20-59A89CC6EC70}" dt="2025-08-13T20:24:27.142" v="247" actId="2696"/>
        <pc:sldMkLst>
          <pc:docMk/>
          <pc:sldMk cId="2639297363" sldId="263"/>
        </pc:sldMkLst>
      </pc:sldChg>
      <pc:sldChg chg="modSp add del mod ord">
        <pc:chgData name="Smith, Nigel" userId="9ed5f8e4-1f45-4276-80ec-20e7495980a9" providerId="ADAL" clId="{27F38E58-DC70-4F4E-BA20-59A89CC6EC70}" dt="2025-08-13T20:04:11.600" v="148" actId="2696"/>
        <pc:sldMkLst>
          <pc:docMk/>
          <pc:sldMk cId="2718981881" sldId="270"/>
        </pc:sldMkLst>
        <pc:spChg chg="mod">
          <ac:chgData name="Smith, Nigel" userId="9ed5f8e4-1f45-4276-80ec-20e7495980a9" providerId="ADAL" clId="{27F38E58-DC70-4F4E-BA20-59A89CC6EC70}" dt="2025-08-13T19:59:05.258" v="117" actId="1076"/>
          <ac:spMkLst>
            <pc:docMk/>
            <pc:sldMk cId="2718981881" sldId="270"/>
            <ac:spMk id="5" creationId="{F9455100-1E79-411F-822D-3D6FE5D71BAA}"/>
          </ac:spMkLst>
        </pc:spChg>
      </pc:sldChg>
      <pc:sldChg chg="addSp delSp modSp mod">
        <pc:chgData name="Smith, Nigel" userId="9ed5f8e4-1f45-4276-80ec-20e7495980a9" providerId="ADAL" clId="{27F38E58-DC70-4F4E-BA20-59A89CC6EC70}" dt="2025-08-13T20:24:14.755" v="246" actId="1036"/>
        <pc:sldMkLst>
          <pc:docMk/>
          <pc:sldMk cId="2752334115" sldId="272"/>
        </pc:sldMkLst>
        <pc:spChg chg="del mod">
          <ac:chgData name="Smith, Nigel" userId="9ed5f8e4-1f45-4276-80ec-20e7495980a9" providerId="ADAL" clId="{27F38E58-DC70-4F4E-BA20-59A89CC6EC70}" dt="2025-08-13T20:22:45.569" v="222" actId="21"/>
          <ac:spMkLst>
            <pc:docMk/>
            <pc:sldMk cId="2752334115" sldId="272"/>
            <ac:spMk id="3" creationId="{572784E7-5F14-3F74-6C85-C3AE477DE7EE}"/>
          </ac:spMkLst>
        </pc:spChg>
        <pc:picChg chg="del">
          <ac:chgData name="Smith, Nigel" userId="9ed5f8e4-1f45-4276-80ec-20e7495980a9" providerId="ADAL" clId="{27F38E58-DC70-4F4E-BA20-59A89CC6EC70}" dt="2025-08-13T20:18:44.092" v="204" actId="478"/>
          <ac:picMkLst>
            <pc:docMk/>
            <pc:sldMk cId="2752334115" sldId="272"/>
            <ac:picMk id="4" creationId="{B5C2B48F-E282-D404-7D81-59D3ADB12E80}"/>
          </ac:picMkLst>
        </pc:picChg>
        <pc:picChg chg="add del mod">
          <ac:chgData name="Smith, Nigel" userId="9ed5f8e4-1f45-4276-80ec-20e7495980a9" providerId="ADAL" clId="{27F38E58-DC70-4F4E-BA20-59A89CC6EC70}" dt="2025-08-13T20:23:09.047" v="223" actId="478"/>
          <ac:picMkLst>
            <pc:docMk/>
            <pc:sldMk cId="2752334115" sldId="272"/>
            <ac:picMk id="6" creationId="{2B33B46F-29DA-A602-DF46-E748AD83BB1F}"/>
          </ac:picMkLst>
        </pc:picChg>
        <pc:picChg chg="add del">
          <ac:chgData name="Smith, Nigel" userId="9ed5f8e4-1f45-4276-80ec-20e7495980a9" providerId="ADAL" clId="{27F38E58-DC70-4F4E-BA20-59A89CC6EC70}" dt="2025-08-13T20:20:44.595" v="210" actId="22"/>
          <ac:picMkLst>
            <pc:docMk/>
            <pc:sldMk cId="2752334115" sldId="272"/>
            <ac:picMk id="8" creationId="{CF69530F-ECD5-DDB0-51D7-BB321347155A}"/>
          </ac:picMkLst>
        </pc:picChg>
        <pc:picChg chg="add del">
          <ac:chgData name="Smith, Nigel" userId="9ed5f8e4-1f45-4276-80ec-20e7495980a9" providerId="ADAL" clId="{27F38E58-DC70-4F4E-BA20-59A89CC6EC70}" dt="2025-08-13T20:21:14.637" v="212" actId="22"/>
          <ac:picMkLst>
            <pc:docMk/>
            <pc:sldMk cId="2752334115" sldId="272"/>
            <ac:picMk id="10" creationId="{DF192904-8794-8EE2-002D-ADE0EE2DD703}"/>
          </ac:picMkLst>
        </pc:picChg>
        <pc:picChg chg="add mod">
          <ac:chgData name="Smith, Nigel" userId="9ed5f8e4-1f45-4276-80ec-20e7495980a9" providerId="ADAL" clId="{27F38E58-DC70-4F4E-BA20-59A89CC6EC70}" dt="2025-08-13T20:24:14.755" v="246" actId="1036"/>
          <ac:picMkLst>
            <pc:docMk/>
            <pc:sldMk cId="2752334115" sldId="272"/>
            <ac:picMk id="12" creationId="{D880442D-9E12-4860-C798-9BA21D638A3B}"/>
          </ac:picMkLst>
        </pc:picChg>
        <pc:picChg chg="add mod">
          <ac:chgData name="Smith, Nigel" userId="9ed5f8e4-1f45-4276-80ec-20e7495980a9" providerId="ADAL" clId="{27F38E58-DC70-4F4E-BA20-59A89CC6EC70}" dt="2025-08-13T20:23:19.505" v="225" actId="1076"/>
          <ac:picMkLst>
            <pc:docMk/>
            <pc:sldMk cId="2752334115" sldId="272"/>
            <ac:picMk id="14" creationId="{2FFB9189-8A6A-1F45-1C7F-BAFA26BADC45}"/>
          </ac:picMkLst>
        </pc:picChg>
        <pc:picChg chg="add mod">
          <ac:chgData name="Smith, Nigel" userId="9ed5f8e4-1f45-4276-80ec-20e7495980a9" providerId="ADAL" clId="{27F38E58-DC70-4F4E-BA20-59A89CC6EC70}" dt="2025-08-13T20:24:09.676" v="231" actId="1076"/>
          <ac:picMkLst>
            <pc:docMk/>
            <pc:sldMk cId="2752334115" sldId="272"/>
            <ac:picMk id="16" creationId="{EEBBBFE5-4890-0AF1-693A-60E76D714908}"/>
          </ac:picMkLst>
        </pc:picChg>
      </pc:sldChg>
      <pc:sldChg chg="delSp modSp add mod ord delAnim modAnim">
        <pc:chgData name="Smith, Nigel" userId="9ed5f8e4-1f45-4276-80ec-20e7495980a9" providerId="ADAL" clId="{27F38E58-DC70-4F4E-BA20-59A89CC6EC70}" dt="2025-08-13T20:07:50.040" v="203"/>
        <pc:sldMkLst>
          <pc:docMk/>
          <pc:sldMk cId="2277839405" sldId="390"/>
        </pc:sldMkLst>
        <pc:spChg chg="mod">
          <ac:chgData name="Smith, Nigel" userId="9ed5f8e4-1f45-4276-80ec-20e7495980a9" providerId="ADAL" clId="{27F38E58-DC70-4F4E-BA20-59A89CC6EC70}" dt="2025-08-13T20:06:55.919" v="198" actId="113"/>
          <ac:spMkLst>
            <pc:docMk/>
            <pc:sldMk cId="2277839405" sldId="390"/>
            <ac:spMk id="3" creationId="{B728024C-41DC-386E-0D89-FE23D782928D}"/>
          </ac:spMkLst>
        </pc:spChg>
        <pc:spChg chg="del">
          <ac:chgData name="Smith, Nigel" userId="9ed5f8e4-1f45-4276-80ec-20e7495980a9" providerId="ADAL" clId="{27F38E58-DC70-4F4E-BA20-59A89CC6EC70}" dt="2025-08-13T19:59:29.742" v="118" actId="478"/>
          <ac:spMkLst>
            <pc:docMk/>
            <pc:sldMk cId="2277839405" sldId="390"/>
            <ac:spMk id="7" creationId="{A8980741-913A-3EAB-B519-A7DBDCDBFC9B}"/>
          </ac:spMkLst>
        </pc:spChg>
      </pc:sldChg>
      <pc:sldChg chg="add del ord">
        <pc:chgData name="Smith, Nigel" userId="9ed5f8e4-1f45-4276-80ec-20e7495980a9" providerId="ADAL" clId="{27F38E58-DC70-4F4E-BA20-59A89CC6EC70}" dt="2025-08-13T19:53:24.004" v="3" actId="2696"/>
        <pc:sldMkLst>
          <pc:docMk/>
          <pc:sldMk cId="2804243907" sldId="391"/>
        </pc:sldMkLst>
      </pc:sldChg>
      <pc:sldChg chg="modSp add mod ord modAnim">
        <pc:chgData name="Smith, Nigel" userId="9ed5f8e4-1f45-4276-80ec-20e7495980a9" providerId="ADAL" clId="{27F38E58-DC70-4F4E-BA20-59A89CC6EC70}" dt="2025-08-13T20:07:35.178" v="201"/>
        <pc:sldMkLst>
          <pc:docMk/>
          <pc:sldMk cId="573441033" sldId="763"/>
        </pc:sldMkLst>
        <pc:spChg chg="mod">
          <ac:chgData name="Smith, Nigel" userId="9ed5f8e4-1f45-4276-80ec-20e7495980a9" providerId="ADAL" clId="{27F38E58-DC70-4F4E-BA20-59A89CC6EC70}" dt="2025-08-13T20:05:40.639" v="185" actId="20577"/>
          <ac:spMkLst>
            <pc:docMk/>
            <pc:sldMk cId="573441033" sldId="763"/>
            <ac:spMk id="2" creationId="{2333FBAD-F450-1448-A36A-72F6AB77EEC3}"/>
          </ac:spMkLst>
        </pc:spChg>
        <pc:spChg chg="mod">
          <ac:chgData name="Smith, Nigel" userId="9ed5f8e4-1f45-4276-80ec-20e7495980a9" providerId="ADAL" clId="{27F38E58-DC70-4F4E-BA20-59A89CC6EC70}" dt="2025-08-13T20:05:10.216" v="150" actId="14100"/>
          <ac:spMkLst>
            <pc:docMk/>
            <pc:sldMk cId="573441033" sldId="763"/>
            <ac:spMk id="3" creationId="{A3FC7E89-62C2-B143-BEBA-CA6D34981BFF}"/>
          </ac:spMkLst>
        </pc:spChg>
      </pc:sldChg>
      <pc:sldChg chg="add ord">
        <pc:chgData name="Smith, Nigel" userId="9ed5f8e4-1f45-4276-80ec-20e7495980a9" providerId="ADAL" clId="{27F38E58-DC70-4F4E-BA20-59A89CC6EC70}" dt="2025-08-13T19:53:10.866" v="2"/>
        <pc:sldMkLst>
          <pc:docMk/>
          <pc:sldMk cId="404659934" sldId="764"/>
        </pc:sldMkLst>
      </pc:sldChg>
      <pc:sldMasterChg chg="del delSldLayout">
        <pc:chgData name="Smith, Nigel" userId="9ed5f8e4-1f45-4276-80ec-20e7495980a9" providerId="ADAL" clId="{27F38E58-DC70-4F4E-BA20-59A89CC6EC70}" dt="2025-08-13T20:04:11.600" v="148" actId="2696"/>
        <pc:sldMasterMkLst>
          <pc:docMk/>
          <pc:sldMasterMk cId="1138858960" sldId="2147483683"/>
        </pc:sldMasterMkLst>
        <pc:sldLayoutChg chg="del">
          <pc:chgData name="Smith, Nigel" userId="9ed5f8e4-1f45-4276-80ec-20e7495980a9" providerId="ADAL" clId="{27F38E58-DC70-4F4E-BA20-59A89CC6EC70}" dt="2025-08-13T20:04:11.600" v="148" actId="2696"/>
          <pc:sldLayoutMkLst>
            <pc:docMk/>
            <pc:sldMasterMk cId="1138858960" sldId="2147483683"/>
            <pc:sldLayoutMk cId="697210423" sldId="2147483684"/>
          </pc:sldLayoutMkLst>
        </pc:sldLayoutChg>
        <pc:sldLayoutChg chg="del">
          <pc:chgData name="Smith, Nigel" userId="9ed5f8e4-1f45-4276-80ec-20e7495980a9" providerId="ADAL" clId="{27F38E58-DC70-4F4E-BA20-59A89CC6EC70}" dt="2025-08-13T20:04:11.600" v="148" actId="2696"/>
          <pc:sldLayoutMkLst>
            <pc:docMk/>
            <pc:sldMasterMk cId="1138858960" sldId="2147483683"/>
            <pc:sldLayoutMk cId="296660842" sldId="2147483685"/>
          </pc:sldLayoutMkLst>
        </pc:sldLayoutChg>
        <pc:sldLayoutChg chg="del">
          <pc:chgData name="Smith, Nigel" userId="9ed5f8e4-1f45-4276-80ec-20e7495980a9" providerId="ADAL" clId="{27F38E58-DC70-4F4E-BA20-59A89CC6EC70}" dt="2025-08-13T20:04:11.600" v="148" actId="2696"/>
          <pc:sldLayoutMkLst>
            <pc:docMk/>
            <pc:sldMasterMk cId="1138858960" sldId="2147483683"/>
            <pc:sldLayoutMk cId="514226245" sldId="2147483686"/>
          </pc:sldLayoutMkLst>
        </pc:sldLayoutChg>
        <pc:sldLayoutChg chg="del">
          <pc:chgData name="Smith, Nigel" userId="9ed5f8e4-1f45-4276-80ec-20e7495980a9" providerId="ADAL" clId="{27F38E58-DC70-4F4E-BA20-59A89CC6EC70}" dt="2025-08-13T20:04:11.600" v="148" actId="2696"/>
          <pc:sldLayoutMkLst>
            <pc:docMk/>
            <pc:sldMasterMk cId="1138858960" sldId="2147483683"/>
            <pc:sldLayoutMk cId="232835329" sldId="2147483687"/>
          </pc:sldLayoutMkLst>
        </pc:sldLayoutChg>
        <pc:sldLayoutChg chg="del">
          <pc:chgData name="Smith, Nigel" userId="9ed5f8e4-1f45-4276-80ec-20e7495980a9" providerId="ADAL" clId="{27F38E58-DC70-4F4E-BA20-59A89CC6EC70}" dt="2025-08-13T20:04:11.600" v="148" actId="2696"/>
          <pc:sldLayoutMkLst>
            <pc:docMk/>
            <pc:sldMasterMk cId="1138858960" sldId="2147483683"/>
            <pc:sldLayoutMk cId="4075582556" sldId="2147483688"/>
          </pc:sldLayoutMkLst>
        </pc:sldLayoutChg>
        <pc:sldLayoutChg chg="del">
          <pc:chgData name="Smith, Nigel" userId="9ed5f8e4-1f45-4276-80ec-20e7495980a9" providerId="ADAL" clId="{27F38E58-DC70-4F4E-BA20-59A89CC6EC70}" dt="2025-08-13T20:04:11.600" v="148" actId="2696"/>
          <pc:sldLayoutMkLst>
            <pc:docMk/>
            <pc:sldMasterMk cId="1138858960" sldId="2147483683"/>
            <pc:sldLayoutMk cId="2293895508" sldId="2147483689"/>
          </pc:sldLayoutMkLst>
        </pc:sldLayoutChg>
        <pc:sldLayoutChg chg="del">
          <pc:chgData name="Smith, Nigel" userId="9ed5f8e4-1f45-4276-80ec-20e7495980a9" providerId="ADAL" clId="{27F38E58-DC70-4F4E-BA20-59A89CC6EC70}" dt="2025-08-13T20:04:11.600" v="148" actId="2696"/>
          <pc:sldLayoutMkLst>
            <pc:docMk/>
            <pc:sldMasterMk cId="1138858960" sldId="2147483683"/>
            <pc:sldLayoutMk cId="4038451421" sldId="2147483690"/>
          </pc:sldLayoutMkLst>
        </pc:sldLayoutChg>
        <pc:sldLayoutChg chg="del">
          <pc:chgData name="Smith, Nigel" userId="9ed5f8e4-1f45-4276-80ec-20e7495980a9" providerId="ADAL" clId="{27F38E58-DC70-4F4E-BA20-59A89CC6EC70}" dt="2025-08-13T20:04:11.600" v="148" actId="2696"/>
          <pc:sldLayoutMkLst>
            <pc:docMk/>
            <pc:sldMasterMk cId="1138858960" sldId="2147483683"/>
            <pc:sldLayoutMk cId="3323129956" sldId="2147483691"/>
          </pc:sldLayoutMkLst>
        </pc:sldLayoutChg>
        <pc:sldLayoutChg chg="del">
          <pc:chgData name="Smith, Nigel" userId="9ed5f8e4-1f45-4276-80ec-20e7495980a9" providerId="ADAL" clId="{27F38E58-DC70-4F4E-BA20-59A89CC6EC70}" dt="2025-08-13T20:04:11.600" v="148" actId="2696"/>
          <pc:sldLayoutMkLst>
            <pc:docMk/>
            <pc:sldMasterMk cId="1138858960" sldId="2147483683"/>
            <pc:sldLayoutMk cId="3699693990" sldId="2147483692"/>
          </pc:sldLayoutMkLst>
        </pc:sldLayoutChg>
        <pc:sldLayoutChg chg="del">
          <pc:chgData name="Smith, Nigel" userId="9ed5f8e4-1f45-4276-80ec-20e7495980a9" providerId="ADAL" clId="{27F38E58-DC70-4F4E-BA20-59A89CC6EC70}" dt="2025-08-13T20:04:11.600" v="148" actId="2696"/>
          <pc:sldLayoutMkLst>
            <pc:docMk/>
            <pc:sldMasterMk cId="1138858960" sldId="2147483683"/>
            <pc:sldLayoutMk cId="4007795084" sldId="2147483693"/>
          </pc:sldLayoutMkLst>
        </pc:sldLayoutChg>
        <pc:sldLayoutChg chg="del">
          <pc:chgData name="Smith, Nigel" userId="9ed5f8e4-1f45-4276-80ec-20e7495980a9" providerId="ADAL" clId="{27F38E58-DC70-4F4E-BA20-59A89CC6EC70}" dt="2025-08-13T20:04:11.600" v="148" actId="2696"/>
          <pc:sldLayoutMkLst>
            <pc:docMk/>
            <pc:sldMasterMk cId="1138858960" sldId="2147483683"/>
            <pc:sldLayoutMk cId="202730079" sldId="2147483694"/>
          </pc:sldLayoutMkLst>
        </pc:sldLayoutChg>
        <pc:sldLayoutChg chg="del">
          <pc:chgData name="Smith, Nigel" userId="9ed5f8e4-1f45-4276-80ec-20e7495980a9" providerId="ADAL" clId="{27F38E58-DC70-4F4E-BA20-59A89CC6EC70}" dt="2025-08-13T20:04:11.600" v="148" actId="2696"/>
          <pc:sldLayoutMkLst>
            <pc:docMk/>
            <pc:sldMasterMk cId="1138858960" sldId="2147483683"/>
            <pc:sldLayoutMk cId="436509036" sldId="2147483695"/>
          </pc:sldLayoutMkLst>
        </pc:sldLayoutChg>
        <pc:sldLayoutChg chg="del">
          <pc:chgData name="Smith, Nigel" userId="9ed5f8e4-1f45-4276-80ec-20e7495980a9" providerId="ADAL" clId="{27F38E58-DC70-4F4E-BA20-59A89CC6EC70}" dt="2025-08-13T20:04:11.600" v="148" actId="2696"/>
          <pc:sldLayoutMkLst>
            <pc:docMk/>
            <pc:sldMasterMk cId="1138858960" sldId="2147483683"/>
            <pc:sldLayoutMk cId="2526102973" sldId="2147483696"/>
          </pc:sldLayoutMkLst>
        </pc:sldLayoutChg>
        <pc:sldLayoutChg chg="del">
          <pc:chgData name="Smith, Nigel" userId="9ed5f8e4-1f45-4276-80ec-20e7495980a9" providerId="ADAL" clId="{27F38E58-DC70-4F4E-BA20-59A89CC6EC70}" dt="2025-08-13T20:04:11.600" v="148" actId="2696"/>
          <pc:sldLayoutMkLst>
            <pc:docMk/>
            <pc:sldMasterMk cId="1138858960" sldId="2147483683"/>
            <pc:sldLayoutMk cId="2093477207" sldId="2147483697"/>
          </pc:sldLayoutMkLst>
        </pc:sldLayoutChg>
        <pc:sldLayoutChg chg="del">
          <pc:chgData name="Smith, Nigel" userId="9ed5f8e4-1f45-4276-80ec-20e7495980a9" providerId="ADAL" clId="{27F38E58-DC70-4F4E-BA20-59A89CC6EC70}" dt="2025-08-13T20:04:11.600" v="148" actId="2696"/>
          <pc:sldLayoutMkLst>
            <pc:docMk/>
            <pc:sldMasterMk cId="1138858960" sldId="2147483683"/>
            <pc:sldLayoutMk cId="1838433078" sldId="2147483698"/>
          </pc:sldLayoutMkLst>
        </pc:sldLayoutChg>
      </pc:sldMasterChg>
    </pc:docChg>
  </pc:docChgLst>
  <pc:docChgLst>
    <pc:chgData name="Dunn, Joshua" userId="S::dunnjc@mailbox.sc.edu::5cceb74b-b946-45bb-b609-d07e1f2f9225" providerId="AD" clId="Web-{ACD40F40-13DD-62AA-9BAF-CFCE61B5766F}"/>
    <pc:docChg chg="modSld">
      <pc:chgData name="Dunn, Joshua" userId="S::dunnjc@mailbox.sc.edu::5cceb74b-b946-45bb-b609-d07e1f2f9225" providerId="AD" clId="Web-{ACD40F40-13DD-62AA-9BAF-CFCE61B5766F}" dt="2025-08-12T13:03:07.882" v="106" actId="20577"/>
      <pc:docMkLst>
        <pc:docMk/>
      </pc:docMkLst>
      <pc:sldChg chg="modSp">
        <pc:chgData name="Dunn, Joshua" userId="S::dunnjc@mailbox.sc.edu::5cceb74b-b946-45bb-b609-d07e1f2f9225" providerId="AD" clId="Web-{ACD40F40-13DD-62AA-9BAF-CFCE61B5766F}" dt="2025-08-12T13:03:07.882" v="106" actId="20577"/>
        <pc:sldMkLst>
          <pc:docMk/>
          <pc:sldMk cId="911789346" sldId="275"/>
        </pc:sldMkLst>
        <pc:spChg chg="mod">
          <ac:chgData name="Dunn, Joshua" userId="S::dunnjc@mailbox.sc.edu::5cceb74b-b946-45bb-b609-d07e1f2f9225" providerId="AD" clId="Web-{ACD40F40-13DD-62AA-9BAF-CFCE61B5766F}" dt="2025-08-12T13:03:07.882" v="106" actId="20577"/>
          <ac:spMkLst>
            <pc:docMk/>
            <pc:sldMk cId="911789346" sldId="275"/>
            <ac:spMk id="2" creationId="{C8B154E2-E83E-F2A5-362B-432919E9DE77}"/>
          </ac:spMkLst>
        </pc:spChg>
        <pc:spChg chg="mod">
          <ac:chgData name="Dunn, Joshua" userId="S::dunnjc@mailbox.sc.edu::5cceb74b-b946-45bb-b609-d07e1f2f9225" providerId="AD" clId="Web-{ACD40F40-13DD-62AA-9BAF-CFCE61B5766F}" dt="2025-08-12T13:02:27.037" v="92" actId="20577"/>
          <ac:spMkLst>
            <pc:docMk/>
            <pc:sldMk cId="911789346" sldId="275"/>
            <ac:spMk id="3" creationId="{72ED3EEA-2480-D3AA-6ED1-E56021252AFB}"/>
          </ac:spMkLst>
        </pc:spChg>
      </pc:sldChg>
    </pc:docChg>
  </pc:docChgLst>
  <pc:docChgLst>
    <pc:chgData name="Klopfenstein, Matt" userId="S::klopfenm@mailbox.sc.edu::8c8b0e65-88e7-43b1-a1d3-92e5ac0d9a33" providerId="AD" clId="Web-{A7C79035-2BD0-CAE4-7DA6-2EEE95AD5597}"/>
    <pc:docChg chg="modSld">
      <pc:chgData name="Klopfenstein, Matt" userId="S::klopfenm@mailbox.sc.edu::8c8b0e65-88e7-43b1-a1d3-92e5ac0d9a33" providerId="AD" clId="Web-{A7C79035-2BD0-CAE4-7DA6-2EEE95AD5597}" dt="2025-08-11T16:15:51.144" v="1" actId="20577"/>
      <pc:docMkLst>
        <pc:docMk/>
      </pc:docMkLst>
      <pc:sldChg chg="modSp">
        <pc:chgData name="Klopfenstein, Matt" userId="S::klopfenm@mailbox.sc.edu::8c8b0e65-88e7-43b1-a1d3-92e5ac0d9a33" providerId="AD" clId="Web-{A7C79035-2BD0-CAE4-7DA6-2EEE95AD5597}" dt="2025-08-11T16:15:51.144" v="1" actId="20577"/>
        <pc:sldMkLst>
          <pc:docMk/>
          <pc:sldMk cId="596832542" sldId="288"/>
        </pc:sldMkLst>
        <pc:spChg chg="mod">
          <ac:chgData name="Klopfenstein, Matt" userId="S::klopfenm@mailbox.sc.edu::8c8b0e65-88e7-43b1-a1d3-92e5ac0d9a33" providerId="AD" clId="Web-{A7C79035-2BD0-CAE4-7DA6-2EEE95AD5597}" dt="2025-08-11T16:15:51.144" v="1" actId="20577"/>
          <ac:spMkLst>
            <pc:docMk/>
            <pc:sldMk cId="596832542" sldId="288"/>
            <ac:spMk id="3" creationId="{3684EEEF-C75B-C08C-7317-12A5BBA4B79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A21F8D-7AA3-4FA8-9E1A-D58D48F56057}" type="datetimeFigureOut">
              <a:rPr lang="en-US" smtClean="0"/>
              <a:t>8/13/2025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A38B32-7036-4D69-BDE7-D83336430D40}" type="slidenum">
              <a:rPr lang="en-US" smtClean="0"/>
              <a:t>‹#›</a:t>
            </a:fld>
            <a:endParaRPr lang="en-US"/>
          </a:p>
        </p:txBody>
      </p:sp>
    </p:spTree>
    <p:extLst>
      <p:ext uri="{BB962C8B-B14F-4D97-AF65-F5344CB8AC3E}">
        <p14:creationId xmlns:p14="http://schemas.microsoft.com/office/powerpoint/2010/main" val="160891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3E603-0EE4-3042-9661-047EB577E4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792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3E603-0EE4-3042-9661-047EB577E4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43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3E603-0EE4-3042-9661-047EB577E4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43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AB551-7D5D-7204-939D-0B752AE8F1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D8DA9-E1C4-4380-9EBE-5352589597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868476-EC29-A6A2-3E9C-DA97E15B93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98160E-FE69-C9B7-6D0E-99F718C8D4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3E603-0EE4-3042-9661-047EB577E4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548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Handshake </a:t>
            </a:r>
            <a:r>
              <a:rPr lang="en-US" b="0" dirty="0"/>
              <a:t>If you are looking </a:t>
            </a:r>
            <a:r>
              <a:rPr lang="en-US" dirty="0"/>
              <a:t>to earn money while in school, we encourage you to seek on-campus student employment. The best way to find internships and on-campus student employment, including federal work study jobs, is to visit Handshake.  Handshake is USC’s career management platform where you can search for jobs as well as register for various in-person and virtual career fairs and events with employers. Also, Handshake is where you can make appointments with your career coach. You’ll want to activate your Handshake account as soon you get to USC to get your career started.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022087-910D-4A5D-BAFF-14C8E7F69E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027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3E603-0EE4-3042-9661-047EB577E4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635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6703-D0F7-E745-A687-AC990D0C464C}"/>
              </a:ext>
            </a:extLst>
          </p:cNvPr>
          <p:cNvSpPr>
            <a:spLocks noGrp="1"/>
          </p:cNvSpPr>
          <p:nvPr>
            <p:ph type="ctrTitle" hasCustomPrompt="1"/>
          </p:nvPr>
        </p:nvSpPr>
        <p:spPr>
          <a:xfrm>
            <a:off x="1524000" y="734056"/>
            <a:ext cx="9144000" cy="2387600"/>
          </a:xfrm>
        </p:spPr>
        <p:txBody>
          <a:bodyPr anchor="b"/>
          <a:lstStyle>
            <a:lvl1pPr algn="ctr">
              <a:defRPr sz="6000">
                <a:latin typeface="Impact" panose="020B080603090205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1E6FFF2-58E4-794E-892D-6FF45321C2C0}"/>
              </a:ext>
            </a:extLst>
          </p:cNvPr>
          <p:cNvSpPr>
            <a:spLocks noGrp="1"/>
          </p:cNvSpPr>
          <p:nvPr>
            <p:ph type="subTitle" idx="1"/>
          </p:nvPr>
        </p:nvSpPr>
        <p:spPr>
          <a:xfrm>
            <a:off x="1524000" y="33139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1BA7C03E-EF71-2C40-9E45-BF08314EE5F1}"/>
              </a:ext>
            </a:extLst>
          </p:cNvPr>
          <p:cNvSpPr>
            <a:spLocks noGrp="1"/>
          </p:cNvSpPr>
          <p:nvPr>
            <p:ph type="sldNum" sz="quarter" idx="12"/>
          </p:nvPr>
        </p:nvSpPr>
        <p:spPr>
          <a:xfrm>
            <a:off x="838200" y="5991633"/>
            <a:ext cx="2587831" cy="365125"/>
          </a:xfrm>
        </p:spPr>
        <p:txBody>
          <a:bodyPr/>
          <a:lstStyle/>
          <a:p>
            <a:fld id="{B4E9AFF7-6653-6A4D-A979-64D2F5BECA26}" type="slidenum">
              <a:rPr lang="en-US" smtClean="0"/>
              <a:t>‹#›</a:t>
            </a:fld>
            <a:endParaRPr lang="en-US"/>
          </a:p>
        </p:txBody>
      </p:sp>
      <p:pic>
        <p:nvPicPr>
          <p:cNvPr id="5" name="Picture 4">
            <a:extLst>
              <a:ext uri="{FF2B5EF4-FFF2-40B4-BE49-F238E27FC236}">
                <a16:creationId xmlns:a16="http://schemas.microsoft.com/office/drawing/2014/main" id="{B733B1C8-D213-B746-B0ED-0EE0060C9133}"/>
              </a:ext>
            </a:extLst>
          </p:cNvPr>
          <p:cNvPicPr>
            <a:picLocks noChangeAspect="1"/>
          </p:cNvPicPr>
          <p:nvPr userDrawn="1"/>
        </p:nvPicPr>
        <p:blipFill>
          <a:blip r:embed="rId2"/>
          <a:srcRect/>
          <a:stretch/>
        </p:blipFill>
        <p:spPr>
          <a:xfrm>
            <a:off x="4764951" y="4685553"/>
            <a:ext cx="2662096" cy="1671205"/>
          </a:xfrm>
          <a:prstGeom prst="rect">
            <a:avLst/>
          </a:prstGeom>
        </p:spPr>
      </p:pic>
    </p:spTree>
    <p:extLst>
      <p:ext uri="{BB962C8B-B14F-4D97-AF65-F5344CB8AC3E}">
        <p14:creationId xmlns:p14="http://schemas.microsoft.com/office/powerpoint/2010/main" val="2950411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Concl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hasCustomPrompt="1"/>
          </p:nvPr>
        </p:nvSpPr>
        <p:spPr>
          <a:xfrm>
            <a:off x="831850" y="1656521"/>
            <a:ext cx="10515600" cy="2187986"/>
          </a:xfrm>
        </p:spPr>
        <p:txBody>
          <a:bodyPr anchor="t"/>
          <a:lstStyle>
            <a:lvl1pPr algn="ctr">
              <a:defRPr sz="6000">
                <a:solidFill>
                  <a:schemeClr val="bg1"/>
                </a:solidFill>
              </a:defRPr>
            </a:lvl1pPr>
          </a:lstStyle>
          <a:p>
            <a:r>
              <a:rPr lang="en-US"/>
              <a:t>Conclusion</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hasCustomPrompt="1"/>
          </p:nvPr>
        </p:nvSpPr>
        <p:spPr>
          <a:xfrm>
            <a:off x="831850" y="4867949"/>
            <a:ext cx="5493794" cy="1500187"/>
          </a:xfrm>
        </p:spPr>
        <p:txBody>
          <a:bodyPr anchor="b"/>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a:p>
            <a:pPr lvl="0"/>
            <a:r>
              <a:rPr lang="en-US"/>
              <a:t>Title</a:t>
            </a:r>
          </a:p>
          <a:p>
            <a:pPr lvl="0"/>
            <a:r>
              <a:rPr lang="en-US"/>
              <a:t>Email</a:t>
            </a:r>
          </a:p>
        </p:txBody>
      </p:sp>
      <p:pic>
        <p:nvPicPr>
          <p:cNvPr id="5" name="Picture 4">
            <a:extLst>
              <a:ext uri="{FF2B5EF4-FFF2-40B4-BE49-F238E27FC236}">
                <a16:creationId xmlns:a16="http://schemas.microsoft.com/office/drawing/2014/main" id="{14F22541-8254-7443-8DF1-38D1D8A87459}"/>
              </a:ext>
            </a:extLst>
          </p:cNvPr>
          <p:cNvPicPr>
            <a:picLocks noChangeAspect="1"/>
          </p:cNvPicPr>
          <p:nvPr userDrawn="1"/>
        </p:nvPicPr>
        <p:blipFill>
          <a:blip r:embed="rId3"/>
          <a:srcRect/>
          <a:stretch/>
        </p:blipFill>
        <p:spPr>
          <a:xfrm>
            <a:off x="7430850" y="5682336"/>
            <a:ext cx="4229100" cy="685800"/>
          </a:xfrm>
          <a:prstGeom prst="rect">
            <a:avLst/>
          </a:prstGeom>
        </p:spPr>
      </p:pic>
    </p:spTree>
    <p:extLst>
      <p:ext uri="{BB962C8B-B14F-4D97-AF65-F5344CB8AC3E}">
        <p14:creationId xmlns:p14="http://schemas.microsoft.com/office/powerpoint/2010/main" val="2455497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6703-D0F7-E745-A687-AC990D0C464C}"/>
              </a:ext>
            </a:extLst>
          </p:cNvPr>
          <p:cNvSpPr>
            <a:spLocks noGrp="1"/>
          </p:cNvSpPr>
          <p:nvPr>
            <p:ph type="ctrTitle" hasCustomPrompt="1"/>
          </p:nvPr>
        </p:nvSpPr>
        <p:spPr>
          <a:xfrm>
            <a:off x="1524000" y="734056"/>
            <a:ext cx="9144000" cy="2387600"/>
          </a:xfrm>
        </p:spPr>
        <p:txBody>
          <a:bodyPr anchor="b"/>
          <a:lstStyle>
            <a:lvl1pPr algn="ctr">
              <a:defRPr sz="6000">
                <a:latin typeface="Impact" panose="020B080603090205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1E6FFF2-58E4-794E-892D-6FF45321C2C0}"/>
              </a:ext>
            </a:extLst>
          </p:cNvPr>
          <p:cNvSpPr>
            <a:spLocks noGrp="1"/>
          </p:cNvSpPr>
          <p:nvPr>
            <p:ph type="subTitle" idx="1"/>
          </p:nvPr>
        </p:nvSpPr>
        <p:spPr>
          <a:xfrm>
            <a:off x="1524000" y="33139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1BA7C03E-EF71-2C40-9E45-BF08314EE5F1}"/>
              </a:ext>
            </a:extLst>
          </p:cNvPr>
          <p:cNvSpPr>
            <a:spLocks noGrp="1"/>
          </p:cNvSpPr>
          <p:nvPr>
            <p:ph type="sldNum" sz="quarter" idx="12"/>
          </p:nvPr>
        </p:nvSpPr>
        <p:spPr>
          <a:xfrm>
            <a:off x="838200" y="5991633"/>
            <a:ext cx="2587831" cy="365125"/>
          </a:xfrm>
        </p:spPr>
        <p:txBody>
          <a:bodyPr/>
          <a:lstStyle/>
          <a:p>
            <a:fld id="{B4E9AFF7-6653-6A4D-A979-64D2F5BECA26}" type="slidenum">
              <a:rPr lang="en-US" smtClean="0"/>
              <a:t>‹#›</a:t>
            </a:fld>
            <a:endParaRPr lang="en-US"/>
          </a:p>
        </p:txBody>
      </p:sp>
      <p:pic>
        <p:nvPicPr>
          <p:cNvPr id="9" name="Picture 8" descr="University of South Carolina logo.">
            <a:extLst>
              <a:ext uri="{FF2B5EF4-FFF2-40B4-BE49-F238E27FC236}">
                <a16:creationId xmlns:a16="http://schemas.microsoft.com/office/drawing/2014/main" id="{C81DC1BB-A980-8448-BB01-0788DE4349F9}"/>
              </a:ext>
            </a:extLst>
          </p:cNvPr>
          <p:cNvPicPr>
            <a:picLocks noChangeAspect="1"/>
          </p:cNvPicPr>
          <p:nvPr userDrawn="1"/>
        </p:nvPicPr>
        <p:blipFill>
          <a:blip r:embed="rId2"/>
          <a:stretch>
            <a:fillRect/>
          </a:stretch>
        </p:blipFill>
        <p:spPr>
          <a:xfrm>
            <a:off x="4509370" y="4429919"/>
            <a:ext cx="3173260" cy="2115507"/>
          </a:xfrm>
          <a:prstGeom prst="rect">
            <a:avLst/>
          </a:prstGeom>
        </p:spPr>
      </p:pic>
    </p:spTree>
    <p:extLst>
      <p:ext uri="{BB962C8B-B14F-4D97-AF65-F5344CB8AC3E}">
        <p14:creationId xmlns:p14="http://schemas.microsoft.com/office/powerpoint/2010/main" val="4212337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ED37-4F17-3341-80DD-6302FD9C0346}"/>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56E732-1F86-874D-B35F-F0D15E08E9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C13372-CC48-6246-83C0-B536F3DCA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5CF31-8755-3E42-B89A-9D67D96D7102}"/>
              </a:ext>
            </a:extLst>
          </p:cNvPr>
          <p:cNvSpPr>
            <a:spLocks noGrp="1"/>
          </p:cNvSpPr>
          <p:nvPr>
            <p:ph type="sldNum" sz="quarter" idx="12"/>
          </p:nvPr>
        </p:nvSpPr>
        <p:spPr>
          <a:xfrm>
            <a:off x="838200" y="6004323"/>
            <a:ext cx="2635332"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851850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p:nvPr>
        </p:nvSpPr>
        <p:spPr>
          <a:xfrm>
            <a:off x="831850" y="4589463"/>
            <a:ext cx="10515600" cy="12017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87ADC64B-5CD5-7341-B6E0-9B4F677F9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18467-A91D-B840-9781-A402C93E7E3A}"/>
              </a:ext>
            </a:extLst>
          </p:cNvPr>
          <p:cNvSpPr>
            <a:spLocks noGrp="1"/>
          </p:cNvSpPr>
          <p:nvPr>
            <p:ph type="sldNum" sz="quarter" idx="12"/>
          </p:nvPr>
        </p:nvSpPr>
        <p:spPr>
          <a:xfrm>
            <a:off x="838200" y="6004322"/>
            <a:ext cx="266502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471494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C8D6-6BCB-BD4B-B6E0-92A778004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4099C-8353-F44E-8406-26AC07974CEE}"/>
              </a:ext>
            </a:extLst>
          </p:cNvPr>
          <p:cNvSpPr>
            <a:spLocks noGrp="1"/>
          </p:cNvSpPr>
          <p:nvPr>
            <p:ph sz="half" idx="1"/>
          </p:nvPr>
        </p:nvSpPr>
        <p:spPr>
          <a:xfrm>
            <a:off x="838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8CC49-08EF-8048-B6B2-BC247008F046}"/>
              </a:ext>
            </a:extLst>
          </p:cNvPr>
          <p:cNvSpPr>
            <a:spLocks noGrp="1"/>
          </p:cNvSpPr>
          <p:nvPr>
            <p:ph sz="half" idx="2"/>
          </p:nvPr>
        </p:nvSpPr>
        <p:spPr>
          <a:xfrm>
            <a:off x="6172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2CCBEF1-4544-884E-86EB-5374139098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7F880-2CCE-9044-8CE8-A7CF47CE5236}"/>
              </a:ext>
            </a:extLst>
          </p:cNvPr>
          <p:cNvSpPr>
            <a:spLocks noGrp="1"/>
          </p:cNvSpPr>
          <p:nvPr>
            <p:ph type="sldNum" sz="quarter" idx="12"/>
          </p:nvPr>
        </p:nvSpPr>
        <p:spPr>
          <a:xfrm>
            <a:off x="838200" y="6004323"/>
            <a:ext cx="268877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644380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802-B46A-204D-94D4-E50D913AE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D7812B-2A55-D049-A1C2-A4C973ACA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58766B-6B24-3B45-B55F-3D85F881F93D}"/>
              </a:ext>
            </a:extLst>
          </p:cNvPr>
          <p:cNvSpPr>
            <a:spLocks noGrp="1"/>
          </p:cNvSpPr>
          <p:nvPr>
            <p:ph sz="half" idx="2"/>
          </p:nvPr>
        </p:nvSpPr>
        <p:spPr>
          <a:xfrm>
            <a:off x="839788" y="2505075"/>
            <a:ext cx="5157787"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A7F728-2418-1540-9191-5FDFA36D8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48585-BFC1-9148-A0B5-07C83C2F21BA}"/>
              </a:ext>
            </a:extLst>
          </p:cNvPr>
          <p:cNvSpPr>
            <a:spLocks noGrp="1"/>
          </p:cNvSpPr>
          <p:nvPr>
            <p:ph sz="quarter" idx="4"/>
          </p:nvPr>
        </p:nvSpPr>
        <p:spPr>
          <a:xfrm>
            <a:off x="6172200" y="2505075"/>
            <a:ext cx="5183188"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D1371BF-1A9F-5641-95DB-6C0FE67BBB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121846-D4EB-5949-B8F3-E40099164899}"/>
              </a:ext>
            </a:extLst>
          </p:cNvPr>
          <p:cNvSpPr>
            <a:spLocks noGrp="1"/>
          </p:cNvSpPr>
          <p:nvPr>
            <p:ph type="sldNum" sz="quarter" idx="12"/>
          </p:nvPr>
        </p:nvSpPr>
        <p:spPr>
          <a:xfrm>
            <a:off x="838200" y="6004323"/>
            <a:ext cx="268283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21506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9A27-C210-CF48-97F8-943B5EBAC6E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85EC86A-0D15-764F-AA81-41016E208E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633FAA-B5EA-C54D-A18B-17F16CA5F110}"/>
              </a:ext>
            </a:extLst>
          </p:cNvPr>
          <p:cNvSpPr>
            <a:spLocks noGrp="1"/>
          </p:cNvSpPr>
          <p:nvPr>
            <p:ph type="sldNum" sz="quarter" idx="12"/>
          </p:nvPr>
        </p:nvSpPr>
        <p:spPr>
          <a:xfrm>
            <a:off x="838200" y="6005974"/>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554030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BC8BA86-4F41-AF40-BBD9-45DCB3C336DD}"/>
              </a:ext>
            </a:extLst>
          </p:cNvPr>
          <p:cNvSpPr>
            <a:spLocks noGrp="1"/>
          </p:cNvSpPr>
          <p:nvPr>
            <p:ph type="title"/>
          </p:nvPr>
        </p:nvSpPr>
        <p:spPr>
          <a:xfrm>
            <a:off x="0" y="-1538831"/>
            <a:ext cx="10515600" cy="1325563"/>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7AE991BC-E157-B340-860E-81A4EBD04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6805CF-1707-5749-8109-20FA44953EE0}"/>
              </a:ext>
            </a:extLst>
          </p:cNvPr>
          <p:cNvSpPr>
            <a:spLocks noGrp="1"/>
          </p:cNvSpPr>
          <p:nvPr>
            <p:ph type="sldNum" sz="quarter" idx="12"/>
          </p:nvPr>
        </p:nvSpPr>
        <p:spPr>
          <a:xfrm>
            <a:off x="838200" y="6004322"/>
            <a:ext cx="260564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652921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54A1-6207-5141-AAB1-9A7630DA9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9F95B-0887-9F4F-BA1C-0B9CBE5AE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6515B1-8A32-AB43-82F2-51A60BC2E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FC3D973-68F9-5B46-A3D8-B7AF20B00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A68CE-A588-FE4D-9C1E-5BE4A1A82F81}"/>
              </a:ext>
            </a:extLst>
          </p:cNvPr>
          <p:cNvSpPr>
            <a:spLocks noGrp="1"/>
          </p:cNvSpPr>
          <p:nvPr>
            <p:ph type="sldNum" sz="quarter" idx="12"/>
          </p:nvPr>
        </p:nvSpPr>
        <p:spPr>
          <a:xfrm>
            <a:off x="838200" y="6004323"/>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065256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5185-7056-B946-8F27-7890BB2A3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0AF3B6-3151-9346-B00D-EBED7ED75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5EF208-3C62-3840-A816-A69F27E0B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AB0C1DD0-6624-6048-953E-41055A0D3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C492C-9027-2B43-9637-56046A0631C2}"/>
              </a:ext>
            </a:extLst>
          </p:cNvPr>
          <p:cNvSpPr>
            <a:spLocks noGrp="1"/>
          </p:cNvSpPr>
          <p:nvPr>
            <p:ph type="sldNum" sz="quarter" idx="12"/>
          </p:nvPr>
        </p:nvSpPr>
        <p:spPr>
          <a:xfrm>
            <a:off x="838200" y="6004323"/>
            <a:ext cx="2676896"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891860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ED37-4F17-3341-80DD-6302FD9C0346}"/>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56E732-1F86-874D-B35F-F0D15E08E9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C13372-CC48-6246-83C0-B536F3DCA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5CF31-8755-3E42-B89A-9D67D96D7102}"/>
              </a:ext>
            </a:extLst>
          </p:cNvPr>
          <p:cNvSpPr>
            <a:spLocks noGrp="1"/>
          </p:cNvSpPr>
          <p:nvPr>
            <p:ph type="sldNum" sz="quarter" idx="12"/>
          </p:nvPr>
        </p:nvSpPr>
        <p:spPr>
          <a:xfrm>
            <a:off x="838200" y="6004323"/>
            <a:ext cx="2635332"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587673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Concl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hasCustomPrompt="1"/>
          </p:nvPr>
        </p:nvSpPr>
        <p:spPr>
          <a:xfrm>
            <a:off x="831850" y="1656521"/>
            <a:ext cx="10515600" cy="2187986"/>
          </a:xfrm>
        </p:spPr>
        <p:txBody>
          <a:bodyPr anchor="t"/>
          <a:lstStyle>
            <a:lvl1pPr algn="ctr">
              <a:defRPr sz="6000">
                <a:solidFill>
                  <a:schemeClr val="bg1"/>
                </a:solidFill>
              </a:defRPr>
            </a:lvl1pPr>
          </a:lstStyle>
          <a:p>
            <a:r>
              <a:rPr lang="en-US"/>
              <a:t>Conclusion</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hasCustomPrompt="1"/>
          </p:nvPr>
        </p:nvSpPr>
        <p:spPr>
          <a:xfrm>
            <a:off x="831850" y="4867949"/>
            <a:ext cx="5493794" cy="1500187"/>
          </a:xfrm>
        </p:spPr>
        <p:txBody>
          <a:bodyPr anchor="b"/>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a:p>
            <a:pPr lvl="0"/>
            <a:r>
              <a:rPr lang="en-US"/>
              <a:t>Title</a:t>
            </a:r>
          </a:p>
          <a:p>
            <a:pPr lvl="0"/>
            <a:r>
              <a:rPr lang="en-US"/>
              <a:t>Email</a:t>
            </a:r>
          </a:p>
        </p:txBody>
      </p:sp>
      <p:pic>
        <p:nvPicPr>
          <p:cNvPr id="12" name="Picture 11">
            <a:extLst>
              <a:ext uri="{FF2B5EF4-FFF2-40B4-BE49-F238E27FC236}">
                <a16:creationId xmlns:a16="http://schemas.microsoft.com/office/drawing/2014/main" id="{33EDFD73-0710-2244-860D-4BA6234A0E5E}"/>
              </a:ext>
            </a:extLst>
          </p:cNvPr>
          <p:cNvPicPr>
            <a:picLocks noChangeAspect="1"/>
          </p:cNvPicPr>
          <p:nvPr userDrawn="1"/>
        </p:nvPicPr>
        <p:blipFill>
          <a:blip r:embed="rId3"/>
          <a:srcRect/>
          <a:stretch/>
        </p:blipFill>
        <p:spPr>
          <a:xfrm>
            <a:off x="8726555" y="5790260"/>
            <a:ext cx="2892287" cy="577876"/>
          </a:xfrm>
          <a:prstGeom prst="rect">
            <a:avLst/>
          </a:prstGeom>
        </p:spPr>
      </p:pic>
    </p:spTree>
    <p:extLst>
      <p:ext uri="{BB962C8B-B14F-4D97-AF65-F5344CB8AC3E}">
        <p14:creationId xmlns:p14="http://schemas.microsoft.com/office/powerpoint/2010/main" val="3246750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E991BC-E157-B340-860E-81A4EBD04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6805CF-1707-5749-8109-20FA44953EE0}"/>
              </a:ext>
            </a:extLst>
          </p:cNvPr>
          <p:cNvSpPr>
            <a:spLocks noGrp="1"/>
          </p:cNvSpPr>
          <p:nvPr>
            <p:ph type="sldNum" sz="quarter" idx="12"/>
          </p:nvPr>
        </p:nvSpPr>
        <p:spPr>
          <a:xfrm>
            <a:off x="838200" y="6004322"/>
            <a:ext cx="260564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20012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p:nvPr>
        </p:nvSpPr>
        <p:spPr>
          <a:xfrm>
            <a:off x="831850" y="4589463"/>
            <a:ext cx="10515600" cy="12017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87ADC64B-5CD5-7341-B6E0-9B4F677F9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18467-A91D-B840-9781-A402C93E7E3A}"/>
              </a:ext>
            </a:extLst>
          </p:cNvPr>
          <p:cNvSpPr>
            <a:spLocks noGrp="1"/>
          </p:cNvSpPr>
          <p:nvPr>
            <p:ph type="sldNum" sz="quarter" idx="12"/>
          </p:nvPr>
        </p:nvSpPr>
        <p:spPr>
          <a:xfrm>
            <a:off x="838200" y="6004322"/>
            <a:ext cx="266502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582502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C8D6-6BCB-BD4B-B6E0-92A778004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4099C-8353-F44E-8406-26AC07974CEE}"/>
              </a:ext>
            </a:extLst>
          </p:cNvPr>
          <p:cNvSpPr>
            <a:spLocks noGrp="1"/>
          </p:cNvSpPr>
          <p:nvPr>
            <p:ph sz="half" idx="1"/>
          </p:nvPr>
        </p:nvSpPr>
        <p:spPr>
          <a:xfrm>
            <a:off x="838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8CC49-08EF-8048-B6B2-BC247008F046}"/>
              </a:ext>
            </a:extLst>
          </p:cNvPr>
          <p:cNvSpPr>
            <a:spLocks noGrp="1"/>
          </p:cNvSpPr>
          <p:nvPr>
            <p:ph sz="half" idx="2"/>
          </p:nvPr>
        </p:nvSpPr>
        <p:spPr>
          <a:xfrm>
            <a:off x="6172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2CCBEF1-4544-884E-86EB-5374139098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7F880-2CCE-9044-8CE8-A7CF47CE5236}"/>
              </a:ext>
            </a:extLst>
          </p:cNvPr>
          <p:cNvSpPr>
            <a:spLocks noGrp="1"/>
          </p:cNvSpPr>
          <p:nvPr>
            <p:ph type="sldNum" sz="quarter" idx="12"/>
          </p:nvPr>
        </p:nvSpPr>
        <p:spPr>
          <a:xfrm>
            <a:off x="838200" y="6004323"/>
            <a:ext cx="268877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914474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802-B46A-204D-94D4-E50D913AE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D7812B-2A55-D049-A1C2-A4C973ACA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58766B-6B24-3B45-B55F-3D85F881F93D}"/>
              </a:ext>
            </a:extLst>
          </p:cNvPr>
          <p:cNvSpPr>
            <a:spLocks noGrp="1"/>
          </p:cNvSpPr>
          <p:nvPr>
            <p:ph sz="half" idx="2"/>
          </p:nvPr>
        </p:nvSpPr>
        <p:spPr>
          <a:xfrm>
            <a:off x="839788" y="2505075"/>
            <a:ext cx="5157787"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A7F728-2418-1540-9191-5FDFA36D8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48585-BFC1-9148-A0B5-07C83C2F21BA}"/>
              </a:ext>
            </a:extLst>
          </p:cNvPr>
          <p:cNvSpPr>
            <a:spLocks noGrp="1"/>
          </p:cNvSpPr>
          <p:nvPr>
            <p:ph sz="quarter" idx="4"/>
          </p:nvPr>
        </p:nvSpPr>
        <p:spPr>
          <a:xfrm>
            <a:off x="6172200" y="2505075"/>
            <a:ext cx="5183188"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D1371BF-1A9F-5641-95DB-6C0FE67BBB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121846-D4EB-5949-B8F3-E40099164899}"/>
              </a:ext>
            </a:extLst>
          </p:cNvPr>
          <p:cNvSpPr>
            <a:spLocks noGrp="1"/>
          </p:cNvSpPr>
          <p:nvPr>
            <p:ph type="sldNum" sz="quarter" idx="12"/>
          </p:nvPr>
        </p:nvSpPr>
        <p:spPr>
          <a:xfrm>
            <a:off x="838200" y="6004323"/>
            <a:ext cx="268283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456601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9A27-C210-CF48-97F8-943B5EBAC6E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85EC86A-0D15-764F-AA81-41016E208E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633FAA-B5EA-C54D-A18B-17F16CA5F110}"/>
              </a:ext>
            </a:extLst>
          </p:cNvPr>
          <p:cNvSpPr>
            <a:spLocks noGrp="1"/>
          </p:cNvSpPr>
          <p:nvPr>
            <p:ph type="sldNum" sz="quarter" idx="12"/>
          </p:nvPr>
        </p:nvSpPr>
        <p:spPr>
          <a:xfrm>
            <a:off x="838200" y="6005974"/>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409794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8FF01F-93F5-CA4C-AFD1-E3865E3DD90F}"/>
              </a:ext>
            </a:extLst>
          </p:cNvPr>
          <p:cNvSpPr>
            <a:spLocks noGrp="1"/>
          </p:cNvSpPr>
          <p:nvPr>
            <p:ph type="title"/>
          </p:nvPr>
        </p:nvSpPr>
        <p:spPr>
          <a:xfrm>
            <a:off x="0" y="-1426097"/>
            <a:ext cx="10515600" cy="1325563"/>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7AE991BC-E157-B340-860E-81A4EBD04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6805CF-1707-5749-8109-20FA44953EE0}"/>
              </a:ext>
            </a:extLst>
          </p:cNvPr>
          <p:cNvSpPr>
            <a:spLocks noGrp="1"/>
          </p:cNvSpPr>
          <p:nvPr>
            <p:ph type="sldNum" sz="quarter" idx="12"/>
          </p:nvPr>
        </p:nvSpPr>
        <p:spPr>
          <a:xfrm>
            <a:off x="838200" y="6004322"/>
            <a:ext cx="260564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362587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54A1-6207-5141-AAB1-9A7630DA9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9F95B-0887-9F4F-BA1C-0B9CBE5AE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6515B1-8A32-AB43-82F2-51A60BC2E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FC3D973-68F9-5B46-A3D8-B7AF20B00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A68CE-A588-FE4D-9C1E-5BE4A1A82F81}"/>
              </a:ext>
            </a:extLst>
          </p:cNvPr>
          <p:cNvSpPr>
            <a:spLocks noGrp="1"/>
          </p:cNvSpPr>
          <p:nvPr>
            <p:ph type="sldNum" sz="quarter" idx="12"/>
          </p:nvPr>
        </p:nvSpPr>
        <p:spPr>
          <a:xfrm>
            <a:off x="838200" y="6004323"/>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82231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5185-7056-B946-8F27-7890BB2A3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0AF3B6-3151-9346-B00D-EBED7ED75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5EF208-3C62-3840-A816-A69F27E0B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AB0C1DD0-6624-6048-953E-41055A0D3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C492C-9027-2B43-9637-56046A0631C2}"/>
              </a:ext>
            </a:extLst>
          </p:cNvPr>
          <p:cNvSpPr>
            <a:spLocks noGrp="1"/>
          </p:cNvSpPr>
          <p:nvPr>
            <p:ph type="sldNum" sz="quarter" idx="12"/>
          </p:nvPr>
        </p:nvSpPr>
        <p:spPr>
          <a:xfrm>
            <a:off x="838200" y="6004323"/>
            <a:ext cx="2676896"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587878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6.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BC199-4655-F541-83EE-721E1D086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445D78-BC86-6C4A-8173-07BC8BF4F06C}"/>
              </a:ext>
            </a:extLst>
          </p:cNvPr>
          <p:cNvSpPr>
            <a:spLocks noGrp="1"/>
          </p:cNvSpPr>
          <p:nvPr>
            <p:ph type="body" idx="1"/>
          </p:nvPr>
        </p:nvSpPr>
        <p:spPr>
          <a:xfrm>
            <a:off x="838200" y="1825625"/>
            <a:ext cx="10515600" cy="3992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989E362-4DC4-BA42-AD46-DCFCBF72CE19}"/>
              </a:ext>
            </a:extLst>
          </p:cNvPr>
          <p:cNvSpPr>
            <a:spLocks noGrp="1"/>
          </p:cNvSpPr>
          <p:nvPr>
            <p:ph type="ftr" sz="quarter" idx="3"/>
          </p:nvPr>
        </p:nvSpPr>
        <p:spPr>
          <a:xfrm>
            <a:off x="4038600" y="600432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5AB465-CD1B-7A41-8A74-7F4A07B23239}"/>
              </a:ext>
            </a:extLst>
          </p:cNvPr>
          <p:cNvSpPr>
            <a:spLocks noGrp="1"/>
          </p:cNvSpPr>
          <p:nvPr>
            <p:ph type="sldNum" sz="quarter" idx="4"/>
          </p:nvPr>
        </p:nvSpPr>
        <p:spPr>
          <a:xfrm>
            <a:off x="838200" y="600432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9AFF7-6653-6A4D-A979-64D2F5BECA26}" type="slidenum">
              <a:rPr lang="en-US" smtClean="0"/>
              <a:pPr/>
              <a:t>‹#›</a:t>
            </a:fld>
            <a:endParaRPr lang="en-US"/>
          </a:p>
        </p:txBody>
      </p:sp>
      <p:pic>
        <p:nvPicPr>
          <p:cNvPr id="7" name="Picture 6">
            <a:extLst>
              <a:ext uri="{FF2B5EF4-FFF2-40B4-BE49-F238E27FC236}">
                <a16:creationId xmlns:a16="http://schemas.microsoft.com/office/drawing/2014/main" id="{9BFB2661-FECA-CF47-948C-C979E3DA665D}"/>
              </a:ext>
            </a:extLst>
          </p:cNvPr>
          <p:cNvPicPr>
            <a:picLocks noChangeAspect="1"/>
          </p:cNvPicPr>
          <p:nvPr userDrawn="1"/>
        </p:nvPicPr>
        <p:blipFill>
          <a:blip r:embed="rId13"/>
          <a:srcRect/>
          <a:stretch/>
        </p:blipFill>
        <p:spPr>
          <a:xfrm>
            <a:off x="8610600" y="5953713"/>
            <a:ext cx="2977427" cy="466344"/>
          </a:xfrm>
          <a:prstGeom prst="rect">
            <a:avLst/>
          </a:prstGeom>
        </p:spPr>
      </p:pic>
    </p:spTree>
    <p:extLst>
      <p:ext uri="{BB962C8B-B14F-4D97-AF65-F5344CB8AC3E}">
        <p14:creationId xmlns:p14="http://schemas.microsoft.com/office/powerpoint/2010/main" val="1273782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cap="all" baseline="0">
          <a:solidFill>
            <a:schemeClr val="tx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BC199-4655-F541-83EE-721E1D086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445D78-BC86-6C4A-8173-07BC8BF4F06C}"/>
              </a:ext>
            </a:extLst>
          </p:cNvPr>
          <p:cNvSpPr>
            <a:spLocks noGrp="1"/>
          </p:cNvSpPr>
          <p:nvPr>
            <p:ph type="body" idx="1"/>
          </p:nvPr>
        </p:nvSpPr>
        <p:spPr>
          <a:xfrm>
            <a:off x="838200" y="1825625"/>
            <a:ext cx="10515600" cy="3992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989E362-4DC4-BA42-AD46-DCFCBF72CE19}"/>
              </a:ext>
            </a:extLst>
          </p:cNvPr>
          <p:cNvSpPr>
            <a:spLocks noGrp="1"/>
          </p:cNvSpPr>
          <p:nvPr>
            <p:ph type="ftr" sz="quarter" idx="3"/>
          </p:nvPr>
        </p:nvSpPr>
        <p:spPr>
          <a:xfrm>
            <a:off x="4038600" y="600432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5AB465-CD1B-7A41-8A74-7F4A07B23239}"/>
              </a:ext>
            </a:extLst>
          </p:cNvPr>
          <p:cNvSpPr>
            <a:spLocks noGrp="1"/>
          </p:cNvSpPr>
          <p:nvPr>
            <p:ph type="sldNum" sz="quarter" idx="4"/>
          </p:nvPr>
        </p:nvSpPr>
        <p:spPr>
          <a:xfrm>
            <a:off x="838200" y="600432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9AFF7-6653-6A4D-A979-64D2F5BECA26}" type="slidenum">
              <a:rPr lang="en-US" smtClean="0"/>
              <a:pPr/>
              <a:t>‹#›</a:t>
            </a:fld>
            <a:endParaRPr lang="en-US"/>
          </a:p>
        </p:txBody>
      </p:sp>
      <p:pic>
        <p:nvPicPr>
          <p:cNvPr id="12" name="Picture 11">
            <a:extLst>
              <a:ext uri="{FF2B5EF4-FFF2-40B4-BE49-F238E27FC236}">
                <a16:creationId xmlns:a16="http://schemas.microsoft.com/office/drawing/2014/main" id="{6A0032F1-0121-BE4C-B781-236291AD7975}"/>
              </a:ext>
            </a:extLst>
          </p:cNvPr>
          <p:cNvPicPr>
            <a:picLocks noChangeAspect="1"/>
          </p:cNvPicPr>
          <p:nvPr userDrawn="1"/>
        </p:nvPicPr>
        <p:blipFill>
          <a:blip r:embed="rId14"/>
          <a:srcRect t="4530" b="4530"/>
          <a:stretch/>
        </p:blipFill>
        <p:spPr>
          <a:xfrm>
            <a:off x="9022846" y="5946775"/>
            <a:ext cx="2695388" cy="487282"/>
          </a:xfrm>
          <a:prstGeom prst="rect">
            <a:avLst/>
          </a:prstGeom>
        </p:spPr>
      </p:pic>
    </p:spTree>
    <p:extLst>
      <p:ext uri="{BB962C8B-B14F-4D97-AF65-F5344CB8AC3E}">
        <p14:creationId xmlns:p14="http://schemas.microsoft.com/office/powerpoint/2010/main" val="180882806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cap="all" baseline="0">
          <a:solidFill>
            <a:schemeClr val="tx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eb.penjiapp.com/schools/south-carolina/communities/ssc-grad-suppor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sc.edu/about/offices_and_divisions/student-health-well-being/" TargetMode="External"/><Relationship Id="rId3" Type="http://schemas.openxmlformats.org/officeDocument/2006/relationships/hyperlink" Target="https://sc.edu/about/initiatives/center_for_integrative_experiential_learning/index.php" TargetMode="External"/><Relationship Id="rId7" Type="http://schemas.openxmlformats.org/officeDocument/2006/relationships/hyperlink" Target="https://sc.edu/about/offices_and_divisions/student_disability_resource_center/" TargetMode="External"/><Relationship Id="rId2" Type="http://schemas.openxmlformats.org/officeDocument/2006/relationships/hyperlink" Target="https://sc.edu/about/offices_and_divisions/research/support_for_researchers/researchsupportoffices/cgi-hub/" TargetMode="External"/><Relationship Id="rId1" Type="http://schemas.openxmlformats.org/officeDocument/2006/relationships/slideLayout" Target="../slideLayouts/slideLayout2.xml"/><Relationship Id="rId6" Type="http://schemas.openxmlformats.org/officeDocument/2006/relationships/hyperlink" Target="https://sc.edu/about/offices_and_divisions/fellowships_and_scholar_programs/national_fellowships/graduate_students/index.php" TargetMode="External"/><Relationship Id="rId5" Type="http://schemas.openxmlformats.org/officeDocument/2006/relationships/hyperlink" Target="https://sc.edu/about/offices_and_divisions/international_student_and_scholar_support/index.php" TargetMode="External"/><Relationship Id="rId4" Type="http://schemas.openxmlformats.org/officeDocument/2006/relationships/hyperlink" Target="https://sc.edu/about/offices_and_divisions/cte/" TargetMode="External"/><Relationship Id="rId9" Type="http://schemas.openxmlformats.org/officeDocument/2006/relationships/hyperlink" Target="https://sc.edu/about/offices_and_divisions/university_librari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c.edu/about/initiatives/center_for_integrative_experiential_learning/faculty_staff_toolbox/fac_staff_grants/index.php" TargetMode="External"/><Relationship Id="rId7" Type="http://schemas.openxmlformats.org/officeDocument/2006/relationships/hyperlink" Target="https://sc.edu/study/colleges_schools/artsandsciences/english_language_and_literature/beyond_classroom/writing_center/" TargetMode="External"/><Relationship Id="rId2" Type="http://schemas.openxmlformats.org/officeDocument/2006/relationships/hyperlink" Target="https://sc.edu/about/initiatives/center_for_integrative_experiential_learning/student_toolbox/student_grants.php" TargetMode="External"/><Relationship Id="rId1" Type="http://schemas.openxmlformats.org/officeDocument/2006/relationships/slideLayout" Target="../slideLayouts/slideLayout2.xml"/><Relationship Id="rId6" Type="http://schemas.openxmlformats.org/officeDocument/2006/relationships/hyperlink" Target="https://sc.edu/about/offices_and_divisions/university_libraries/get_research_help/sharpgrads/index.php" TargetMode="External"/><Relationship Id="rId5" Type="http://schemas.openxmlformats.org/officeDocument/2006/relationships/hyperlink" Target="https://guides.library.sc.edu/c.php?g=1335227" TargetMode="External"/><Relationship Id="rId4" Type="http://schemas.openxmlformats.org/officeDocument/2006/relationships/hyperlink" Target="https://sc.edu/about/offices_and_divisions/cte/programs/certificate_completion/index.php"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sc.edu/about/offices_and_divisions/student_affairs/our_experts/our_offices/dean_of_students/carolina_cares/" TargetMode="External"/><Relationship Id="rId3" Type="http://schemas.openxmlformats.org/officeDocument/2006/relationships/hyperlink" Target="mailto:studentadvocacy@sc.edu" TargetMode="External"/><Relationship Id="rId7" Type="http://schemas.openxmlformats.org/officeDocument/2006/relationships/hyperlink" Target="https://sc.edu/about/offices_and_divisions/provost/faculty/garnet-bites/" TargetMode="External"/><Relationship Id="rId2" Type="http://schemas.openxmlformats.org/officeDocument/2006/relationships/hyperlink" Target="https://www.sc.edu/about/offices_and_divisions/student_affairs/student-services/academic_success/ombuds_services/index.php" TargetMode="External"/><Relationship Id="rId1" Type="http://schemas.openxmlformats.org/officeDocument/2006/relationships/slideLayout" Target="../slideLayouts/slideLayout2.xml"/><Relationship Id="rId6" Type="http://schemas.openxmlformats.org/officeDocument/2006/relationships/hyperlink" Target="https://sc.edu/about/offices_and_divisions/student_success_center/study-smart/gamecock-school-supplies/index.php" TargetMode="External"/><Relationship Id="rId5" Type="http://schemas.openxmlformats.org/officeDocument/2006/relationships/hyperlink" Target="https://sc.edu/about/offices_and_divisions/student_affairs/our_initiatives/health_and_well-being/gamecock_community_shop/index.php" TargetMode="External"/><Relationship Id="rId4" Type="http://schemas.openxmlformats.org/officeDocument/2006/relationships/hyperlink" Target="https://cm.maxient.com/reportingform.php?UnivofSouthCarolina&amp;layout_id=9"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7.emf"/><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s://www.sc.edu/study/colleges_schools/graduate_school/professional-development/index.php" TargetMode="External"/><Relationship Id="rId2" Type="http://schemas.openxmlformats.org/officeDocument/2006/relationships/hyperlink" Target="https://www.sc.edu/study/colleges_schools/graduate_school/new_students/welcome/index.php" TargetMode="External"/><Relationship Id="rId1" Type="http://schemas.openxmlformats.org/officeDocument/2006/relationships/slideLayout" Target="../slideLayouts/slideLayout2.xml"/><Relationship Id="rId5" Type="http://schemas.openxmlformats.org/officeDocument/2006/relationships/hyperlink" Target="https://www.sc.edu/study/colleges_schools/graduate_school/graduate-studies/thesis_and_dissertation/dissertation_writing_academy/index.php" TargetMode="External"/><Relationship Id="rId4" Type="http://schemas.openxmlformats.org/officeDocument/2006/relationships/hyperlink" Target="https://www.sc.edu/study/colleges_schools/graduate_school/about_us/calendar/grad_hub/index.ph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c.edu/study/colleges_schools/graduate_school/professional-development/3mt_competition/index.php" TargetMode="External"/><Relationship Id="rId2" Type="http://schemas.openxmlformats.org/officeDocument/2006/relationships/hyperlink" Target="https://sc.edu/about/signature_events/discover_uofsc/" TargetMode="External"/><Relationship Id="rId1" Type="http://schemas.openxmlformats.org/officeDocument/2006/relationships/slideLayout" Target="../slideLayouts/slideLayout2.xml"/><Relationship Id="rId4" Type="http://schemas.openxmlformats.org/officeDocument/2006/relationships/hyperlink" Target="https://sc.edu/study/colleges_schools/graduate_school/tuition-funding/travel_gra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F9F61-B891-3944-9E22-503B0C38A722}"/>
              </a:ext>
            </a:extLst>
          </p:cNvPr>
          <p:cNvSpPr>
            <a:spLocks noGrp="1"/>
          </p:cNvSpPr>
          <p:nvPr>
            <p:ph type="ctrTitle"/>
          </p:nvPr>
        </p:nvSpPr>
        <p:spPr>
          <a:xfrm>
            <a:off x="1524000" y="1650217"/>
            <a:ext cx="9144000" cy="2387600"/>
          </a:xfrm>
        </p:spPr>
        <p:txBody>
          <a:bodyPr>
            <a:normAutofit/>
          </a:bodyPr>
          <a:lstStyle/>
          <a:p>
            <a:r>
              <a:rPr lang="en-US" sz="8000"/>
              <a:t>Graduate student services at USC</a:t>
            </a:r>
          </a:p>
        </p:txBody>
      </p:sp>
    </p:spTree>
    <p:extLst>
      <p:ext uri="{BB962C8B-B14F-4D97-AF65-F5344CB8AC3E}">
        <p14:creationId xmlns:p14="http://schemas.microsoft.com/office/powerpoint/2010/main" val="3587006069"/>
      </p:ext>
    </p:extLst>
  </p:cSld>
  <p:clrMapOvr>
    <a:masterClrMapping/>
  </p:clrMapOvr>
  <mc:AlternateContent xmlns:mc="http://schemas.openxmlformats.org/markup-compatibility/2006" xmlns:p14="http://schemas.microsoft.com/office/powerpoint/2010/main">
    <mc:Choice Requires="p14">
      <p:transition spd="slow" p14:dur="2000" advTm="19360"/>
    </mc:Choice>
    <mc:Fallback xmlns="">
      <p:transition spd="slow" advTm="1936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154E2-E83E-F2A5-362B-432919E9DE77}"/>
              </a:ext>
            </a:extLst>
          </p:cNvPr>
          <p:cNvSpPr>
            <a:spLocks noGrp="1"/>
          </p:cNvSpPr>
          <p:nvPr>
            <p:ph type="title"/>
          </p:nvPr>
        </p:nvSpPr>
        <p:spPr/>
        <p:txBody>
          <a:bodyPr/>
          <a:lstStyle/>
          <a:p>
            <a:r>
              <a:rPr lang="en-US">
                <a:latin typeface="Impact"/>
              </a:rPr>
              <a:t>Student Success Center</a:t>
            </a:r>
            <a:br>
              <a:rPr lang="en-US">
                <a:latin typeface="Impact"/>
              </a:rPr>
            </a:br>
            <a:r>
              <a:rPr lang="en-US" sz="2800">
                <a:latin typeface="Impact"/>
              </a:rPr>
              <a:t>Grad Student Support – 1-on-1 Consultations </a:t>
            </a:r>
            <a:endParaRPr lang="en-US" sz="2800"/>
          </a:p>
        </p:txBody>
      </p:sp>
      <p:sp>
        <p:nvSpPr>
          <p:cNvPr id="3" name="Content Placeholder 2">
            <a:extLst>
              <a:ext uri="{FF2B5EF4-FFF2-40B4-BE49-F238E27FC236}">
                <a16:creationId xmlns:a16="http://schemas.microsoft.com/office/drawing/2014/main" id="{72ED3EEA-2480-D3AA-6ED1-E56021252AFB}"/>
              </a:ext>
            </a:extLst>
          </p:cNvPr>
          <p:cNvSpPr>
            <a:spLocks noGrp="1"/>
          </p:cNvSpPr>
          <p:nvPr>
            <p:ph idx="1"/>
          </p:nvPr>
        </p:nvSpPr>
        <p:spPr>
          <a:xfrm>
            <a:off x="838200" y="1718679"/>
            <a:ext cx="5021179" cy="2468078"/>
          </a:xfrm>
        </p:spPr>
        <p:txBody>
          <a:bodyPr vert="horz" lIns="91440" tIns="45720" rIns="91440" bIns="45720" rtlCol="0" anchor="t">
            <a:normAutofit/>
          </a:bodyPr>
          <a:lstStyle/>
          <a:p>
            <a:pPr marL="0" indent="0">
              <a:buNone/>
            </a:pPr>
            <a:r>
              <a:rPr lang="en-US" sz="2000" b="1"/>
              <a:t>Success Consultations</a:t>
            </a:r>
            <a:endParaRPr lang="en-US" sz="2000" b="1">
              <a:cs typeface="Arial"/>
            </a:endParaRPr>
          </a:p>
          <a:p>
            <a:pPr lvl="1"/>
            <a:r>
              <a:rPr lang="en-US" sz="1800">
                <a:cs typeface="Arial"/>
              </a:rPr>
              <a:t>Planning Toward Your Goals</a:t>
            </a:r>
          </a:p>
          <a:p>
            <a:pPr lvl="1"/>
            <a:r>
              <a:rPr lang="en-US" sz="1800">
                <a:cs typeface="Arial"/>
              </a:rPr>
              <a:t>Managing Your Time in Grad School</a:t>
            </a:r>
          </a:p>
          <a:p>
            <a:pPr lvl="1"/>
            <a:r>
              <a:rPr lang="en-US" sz="1800">
                <a:cs typeface="Arial"/>
              </a:rPr>
              <a:t>Managing Your Reading Load</a:t>
            </a:r>
          </a:p>
          <a:p>
            <a:pPr lvl="1"/>
            <a:r>
              <a:rPr lang="en-US" sz="1800">
                <a:cs typeface="Arial"/>
              </a:rPr>
              <a:t>Relearning How to Learn</a:t>
            </a:r>
          </a:p>
          <a:p>
            <a:pPr lvl="1"/>
            <a:r>
              <a:rPr lang="en-US" sz="1800">
                <a:cs typeface="Arial"/>
              </a:rPr>
              <a:t>Managing Your Writing Process</a:t>
            </a:r>
          </a:p>
          <a:p>
            <a:pPr marL="457200" lvl="1" indent="0">
              <a:buNone/>
            </a:pPr>
            <a:endParaRPr lang="en-US" sz="2000">
              <a:cs typeface="Arial"/>
            </a:endParaRPr>
          </a:p>
          <a:p>
            <a:pPr lvl="1"/>
            <a:endParaRPr lang="en-US">
              <a:cs typeface="Arial"/>
            </a:endParaRPr>
          </a:p>
          <a:p>
            <a:endParaRPr lang="en-US">
              <a:cs typeface="Arial"/>
            </a:endParaRPr>
          </a:p>
        </p:txBody>
      </p:sp>
      <p:sp>
        <p:nvSpPr>
          <p:cNvPr id="5" name="TextBox 4">
            <a:extLst>
              <a:ext uri="{FF2B5EF4-FFF2-40B4-BE49-F238E27FC236}">
                <a16:creationId xmlns:a16="http://schemas.microsoft.com/office/drawing/2014/main" id="{FB5DCAB5-D0A4-AD35-2B78-749FE15FB53F}"/>
              </a:ext>
            </a:extLst>
          </p:cNvPr>
          <p:cNvSpPr txBox="1"/>
          <p:nvPr/>
        </p:nvSpPr>
        <p:spPr>
          <a:xfrm>
            <a:off x="5847347" y="1716505"/>
            <a:ext cx="6098673" cy="16537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a:ea typeface="+mn-ea"/>
                <a:cs typeface="Segoe UI"/>
              </a:rPr>
              <a:t>Money Management Consultations</a:t>
            </a:r>
            <a:endParaRPr kumimoji="0" lang="en-US" sz="2000" b="0" i="0" u="none" strike="noStrike" kern="1200" cap="none" spc="0" normalizeH="0" baseline="0" noProof="0">
              <a:ln>
                <a:noFill/>
              </a:ln>
              <a:solidFill>
                <a:srgbClr val="000000"/>
              </a:solidFill>
              <a:effectLst/>
              <a:uLnTx/>
              <a:uFillTx/>
              <a:latin typeface="Arial" panose="020B0604020202020204"/>
              <a:ea typeface="+mn-ea"/>
              <a:cs typeface="Arial"/>
            </a:endParaRPr>
          </a:p>
          <a:p>
            <a:pPr marL="742950" marR="0" lvl="1" indent="-285750" algn="l" defTabSz="914400" rtl="0" eaLnBrk="1" fontAlgn="auto" latinLnBrk="0" hangingPunct="1">
              <a:lnSpc>
                <a:spcPct val="90000"/>
              </a:lnSpc>
              <a:spcBef>
                <a:spcPts val="50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Arial"/>
              </a:rPr>
              <a:t>Basic Budgeting</a:t>
            </a:r>
          </a:p>
          <a:p>
            <a:pPr marL="742950" marR="0" lvl="1" indent="-285750" algn="l" defTabSz="914400" rtl="0" eaLnBrk="1" fontAlgn="auto" latinLnBrk="0" hangingPunct="1">
              <a:lnSpc>
                <a:spcPct val="90000"/>
              </a:lnSpc>
              <a:spcBef>
                <a:spcPts val="50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Arial"/>
              </a:rPr>
              <a:t>Financial Apps and Resources</a:t>
            </a:r>
          </a:p>
          <a:p>
            <a:pPr marL="742950" marR="0" lvl="1" indent="-285750" algn="l" defTabSz="914400" rtl="0" eaLnBrk="1" fontAlgn="auto" latinLnBrk="0" hangingPunct="1">
              <a:lnSpc>
                <a:spcPct val="90000"/>
              </a:lnSpc>
              <a:spcBef>
                <a:spcPts val="50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Arial"/>
              </a:rPr>
              <a:t>Planning for Loan Repayment</a:t>
            </a:r>
          </a:p>
          <a:p>
            <a:pPr marL="742950" marR="0" lvl="1" indent="-285750" algn="l" defTabSz="914400" rtl="0" eaLnBrk="1" fontAlgn="auto" latinLnBrk="0" hangingPunct="1">
              <a:lnSpc>
                <a:spcPct val="90000"/>
              </a:lnSpc>
              <a:spcBef>
                <a:spcPts val="50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Arial"/>
              </a:rPr>
              <a:t>Understanding Credit and Debt</a:t>
            </a:r>
          </a:p>
        </p:txBody>
      </p:sp>
      <p:sp>
        <p:nvSpPr>
          <p:cNvPr id="7" name="Rectangle 6">
            <a:extLst>
              <a:ext uri="{FF2B5EF4-FFF2-40B4-BE49-F238E27FC236}">
                <a16:creationId xmlns:a16="http://schemas.microsoft.com/office/drawing/2014/main" id="{C987E98B-750C-07AB-824E-CC6B93A942A4}"/>
              </a:ext>
            </a:extLst>
          </p:cNvPr>
          <p:cNvSpPr/>
          <p:nvPr/>
        </p:nvSpPr>
        <p:spPr>
          <a:xfrm>
            <a:off x="1069786" y="4171772"/>
            <a:ext cx="10280315" cy="169778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F079D7F5-B3E6-9FD4-4691-CD96DE3075B4}"/>
              </a:ext>
            </a:extLst>
          </p:cNvPr>
          <p:cNvSpPr txBox="1"/>
          <p:nvPr/>
        </p:nvSpPr>
        <p:spPr>
          <a:xfrm>
            <a:off x="1061453" y="4309979"/>
            <a:ext cx="10269621"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a:ea typeface="+mn-ea"/>
                <a:cs typeface="Arial"/>
              </a:rPr>
              <a:t>Accountability Groups</a:t>
            </a:r>
          </a:p>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a:ea typeface="Calibri"/>
              <a:cs typeface="Arial"/>
            </a:endParaRP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Calibri"/>
                <a:cs typeface="Calibri"/>
              </a:rPr>
              <a:t>Weekly recurring small group meetings with a dedicated facilitator to promote independent work and community building in a structured, goal-oriented environment. </a:t>
            </a:r>
          </a:p>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a:ea typeface="+mn-ea"/>
              <a:cs typeface="Arial"/>
            </a:endParaRPr>
          </a:p>
        </p:txBody>
      </p:sp>
    </p:spTree>
    <p:extLst>
      <p:ext uri="{BB962C8B-B14F-4D97-AF65-F5344CB8AC3E}">
        <p14:creationId xmlns:p14="http://schemas.microsoft.com/office/powerpoint/2010/main" val="61786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154E2-E83E-F2A5-362B-432919E9DE77}"/>
              </a:ext>
            </a:extLst>
          </p:cNvPr>
          <p:cNvSpPr>
            <a:spLocks noGrp="1"/>
          </p:cNvSpPr>
          <p:nvPr>
            <p:ph type="title"/>
          </p:nvPr>
        </p:nvSpPr>
        <p:spPr/>
        <p:txBody>
          <a:bodyPr/>
          <a:lstStyle/>
          <a:p>
            <a:r>
              <a:rPr lang="en-US">
                <a:latin typeface="Impact"/>
              </a:rPr>
              <a:t>Student success center Grad </a:t>
            </a:r>
            <a:r>
              <a:rPr lang="en-US" dirty="0" err="1">
                <a:latin typeface="Impact"/>
              </a:rPr>
              <a:t>SUpport</a:t>
            </a:r>
            <a:endParaRPr lang="en-US" dirty="0" err="1"/>
          </a:p>
        </p:txBody>
      </p:sp>
      <p:sp>
        <p:nvSpPr>
          <p:cNvPr id="3" name="Content Placeholder 2">
            <a:extLst>
              <a:ext uri="{FF2B5EF4-FFF2-40B4-BE49-F238E27FC236}">
                <a16:creationId xmlns:a16="http://schemas.microsoft.com/office/drawing/2014/main" id="{72ED3EEA-2480-D3AA-6ED1-E56021252AFB}"/>
              </a:ext>
            </a:extLst>
          </p:cNvPr>
          <p:cNvSpPr>
            <a:spLocks noGrp="1"/>
          </p:cNvSpPr>
          <p:nvPr>
            <p:ph idx="1"/>
          </p:nvPr>
        </p:nvSpPr>
        <p:spPr>
          <a:xfrm>
            <a:off x="838200" y="1825625"/>
            <a:ext cx="7663543" cy="3992079"/>
          </a:xfrm>
        </p:spPr>
        <p:txBody>
          <a:bodyPr vert="horz" lIns="91440" tIns="45720" rIns="91440" bIns="45720" rtlCol="0" anchor="t">
            <a:normAutofit/>
          </a:bodyPr>
          <a:lstStyle/>
          <a:p>
            <a:r>
              <a:rPr lang="en-US">
                <a:hlinkClick r:id="rId2"/>
              </a:rPr>
              <a:t>Schedule</a:t>
            </a:r>
            <a:r>
              <a:rPr lang="en-US"/>
              <a:t> one-on-one appointment</a:t>
            </a:r>
          </a:p>
          <a:p>
            <a:r>
              <a:rPr lang="en-US">
                <a:hlinkClick r:id="rId2"/>
              </a:rPr>
              <a:t>Sign up</a:t>
            </a:r>
            <a:r>
              <a:rPr lang="en-US"/>
              <a:t> for an accountability group</a:t>
            </a:r>
          </a:p>
          <a:p>
            <a:r>
              <a:rPr lang="en-US"/>
              <a:t>Upcoming Workshops</a:t>
            </a:r>
          </a:p>
          <a:p>
            <a:pPr lvl="1"/>
            <a:r>
              <a:rPr lang="en-US"/>
              <a:t>Building Your Grad School Toolkit</a:t>
            </a:r>
            <a:endParaRPr lang="en-US">
              <a:cs typeface="Arial"/>
            </a:endParaRPr>
          </a:p>
          <a:p>
            <a:pPr lvl="2">
              <a:buFont typeface="Wingdings" panose="020B0604020202020204" pitchFamily="34" charset="0"/>
              <a:buChar char="§"/>
            </a:pPr>
            <a:r>
              <a:rPr lang="en-US"/>
              <a:t>Sept 11th </a:t>
            </a:r>
            <a:endParaRPr lang="en-US">
              <a:cs typeface="Arial"/>
            </a:endParaRPr>
          </a:p>
          <a:p>
            <a:pPr lvl="1"/>
            <a:r>
              <a:rPr lang="en-US">
                <a:cs typeface="Arial"/>
              </a:rPr>
              <a:t>Managing Your Time in Grad School</a:t>
            </a:r>
          </a:p>
          <a:p>
            <a:pPr lvl="2">
              <a:buFont typeface="Wingdings" panose="020B0604020202020204" pitchFamily="34" charset="0"/>
              <a:buChar char="§"/>
            </a:pPr>
            <a:r>
              <a:rPr lang="en-US"/>
              <a:t>October 14th </a:t>
            </a:r>
            <a:endParaRPr lang="en-US">
              <a:cs typeface="Arial"/>
            </a:endParaRPr>
          </a:p>
        </p:txBody>
      </p:sp>
      <p:pic>
        <p:nvPicPr>
          <p:cNvPr id="4" name="Picture 3">
            <a:extLst>
              <a:ext uri="{FF2B5EF4-FFF2-40B4-BE49-F238E27FC236}">
                <a16:creationId xmlns:a16="http://schemas.microsoft.com/office/drawing/2014/main" id="{47722349-B23A-28F4-CCEA-82E050CEA2F3}"/>
              </a:ext>
            </a:extLst>
          </p:cNvPr>
          <p:cNvPicPr>
            <a:picLocks noChangeAspect="1"/>
          </p:cNvPicPr>
          <p:nvPr/>
        </p:nvPicPr>
        <p:blipFill>
          <a:blip r:embed="rId3"/>
          <a:stretch>
            <a:fillRect/>
          </a:stretch>
        </p:blipFill>
        <p:spPr>
          <a:xfrm>
            <a:off x="8306854" y="1825625"/>
            <a:ext cx="3233057" cy="3233057"/>
          </a:xfrm>
          <a:prstGeom prst="rect">
            <a:avLst/>
          </a:prstGeom>
        </p:spPr>
      </p:pic>
    </p:spTree>
    <p:extLst>
      <p:ext uri="{BB962C8B-B14F-4D97-AF65-F5344CB8AC3E}">
        <p14:creationId xmlns:p14="http://schemas.microsoft.com/office/powerpoint/2010/main" val="911789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D09B9-F399-05BC-A514-6467296C743D}"/>
              </a:ext>
            </a:extLst>
          </p:cNvPr>
          <p:cNvSpPr>
            <a:spLocks noGrp="1"/>
          </p:cNvSpPr>
          <p:nvPr>
            <p:ph type="title"/>
          </p:nvPr>
        </p:nvSpPr>
        <p:spPr/>
        <p:txBody>
          <a:bodyPr/>
          <a:lstStyle/>
          <a:p>
            <a:r>
              <a:rPr lang="en-US"/>
              <a:t>Other offices dedicated to your success</a:t>
            </a:r>
          </a:p>
        </p:txBody>
      </p:sp>
      <p:sp>
        <p:nvSpPr>
          <p:cNvPr id="3" name="Content Placeholder 2">
            <a:extLst>
              <a:ext uri="{FF2B5EF4-FFF2-40B4-BE49-F238E27FC236}">
                <a16:creationId xmlns:a16="http://schemas.microsoft.com/office/drawing/2014/main" id="{FF236EEB-DFFC-EB61-0548-FC45E1336EE0}"/>
              </a:ext>
            </a:extLst>
          </p:cNvPr>
          <p:cNvSpPr>
            <a:spLocks noGrp="1"/>
          </p:cNvSpPr>
          <p:nvPr>
            <p:ph idx="1"/>
          </p:nvPr>
        </p:nvSpPr>
        <p:spPr/>
        <p:txBody>
          <a:bodyPr>
            <a:normAutofit lnSpcReduction="10000"/>
          </a:bodyPr>
          <a:lstStyle/>
          <a:p>
            <a:r>
              <a:rPr lang="en-US">
                <a:hlinkClick r:id="rId2"/>
              </a:rPr>
              <a:t>Carolina Grants and Innovation Hub</a:t>
            </a:r>
            <a:endParaRPr lang="en-US"/>
          </a:p>
          <a:p>
            <a:r>
              <a:rPr lang="en-US">
                <a:hlinkClick r:id="rId3"/>
              </a:rPr>
              <a:t>Center for Integrative and Experiential Learning</a:t>
            </a:r>
            <a:r>
              <a:rPr lang="en-US"/>
              <a:t> (CIEL)</a:t>
            </a:r>
          </a:p>
          <a:p>
            <a:r>
              <a:rPr lang="en-US">
                <a:hlinkClick r:id="rId4"/>
              </a:rPr>
              <a:t>Center for Teaching Excellence</a:t>
            </a:r>
            <a:r>
              <a:rPr lang="en-US"/>
              <a:t> (CTE)</a:t>
            </a:r>
          </a:p>
          <a:p>
            <a:r>
              <a:rPr lang="en-US">
                <a:hlinkClick r:id="rId5"/>
              </a:rPr>
              <a:t>International Student and Scholar Support</a:t>
            </a:r>
            <a:endParaRPr lang="en-US"/>
          </a:p>
          <a:p>
            <a:r>
              <a:rPr lang="en-US">
                <a:hlinkClick r:id="rId6"/>
              </a:rPr>
              <a:t>National Fellowships</a:t>
            </a:r>
            <a:endParaRPr lang="en-US"/>
          </a:p>
          <a:p>
            <a:r>
              <a:rPr lang="en-US">
                <a:hlinkClick r:id="rId7"/>
              </a:rPr>
              <a:t>Student Disability Resource Center</a:t>
            </a:r>
            <a:endParaRPr lang="en-US"/>
          </a:p>
          <a:p>
            <a:r>
              <a:rPr lang="en-US">
                <a:hlinkClick r:id="rId8"/>
              </a:rPr>
              <a:t>Student Health and Wellbeing</a:t>
            </a:r>
            <a:endParaRPr lang="en-US"/>
          </a:p>
          <a:p>
            <a:r>
              <a:rPr lang="en-US">
                <a:hlinkClick r:id="rId9"/>
              </a:rPr>
              <a:t>University Libraries</a:t>
            </a:r>
            <a:endParaRPr lang="en-US"/>
          </a:p>
        </p:txBody>
      </p:sp>
    </p:spTree>
    <p:extLst>
      <p:ext uri="{BB962C8B-B14F-4D97-AF65-F5344CB8AC3E}">
        <p14:creationId xmlns:p14="http://schemas.microsoft.com/office/powerpoint/2010/main" val="2902360877"/>
      </p:ext>
    </p:extLst>
  </p:cSld>
  <p:clrMapOvr>
    <a:masterClrMapping/>
  </p:clrMapOvr>
  <mc:AlternateContent xmlns:mc="http://schemas.openxmlformats.org/markup-compatibility/2006" xmlns:p14="http://schemas.microsoft.com/office/powerpoint/2010/main">
    <mc:Choice Requires="p14">
      <p:transition spd="slow" p14:dur="2000" advTm="52592"/>
    </mc:Choice>
    <mc:Fallback xmlns="">
      <p:transition spd="slow" advTm="5259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EE02F-019D-D0C4-BA09-149A862752E1}"/>
              </a:ext>
            </a:extLst>
          </p:cNvPr>
          <p:cNvSpPr>
            <a:spLocks noGrp="1"/>
          </p:cNvSpPr>
          <p:nvPr>
            <p:ph type="title"/>
          </p:nvPr>
        </p:nvSpPr>
        <p:spPr/>
        <p:txBody>
          <a:bodyPr/>
          <a:lstStyle/>
          <a:p>
            <a:r>
              <a:rPr lang="en-US"/>
              <a:t>Additional Graduate student professional development at </a:t>
            </a:r>
            <a:r>
              <a:rPr lang="en-US" err="1"/>
              <a:t>usc</a:t>
            </a:r>
            <a:endParaRPr lang="en-US"/>
          </a:p>
        </p:txBody>
      </p:sp>
      <p:sp>
        <p:nvSpPr>
          <p:cNvPr id="3" name="Content Placeholder 2">
            <a:extLst>
              <a:ext uri="{FF2B5EF4-FFF2-40B4-BE49-F238E27FC236}">
                <a16:creationId xmlns:a16="http://schemas.microsoft.com/office/drawing/2014/main" id="{9D931E91-670D-6A14-A279-D93F6DBF81E3}"/>
              </a:ext>
            </a:extLst>
          </p:cNvPr>
          <p:cNvSpPr>
            <a:spLocks noGrp="1"/>
          </p:cNvSpPr>
          <p:nvPr>
            <p:ph idx="1"/>
          </p:nvPr>
        </p:nvSpPr>
        <p:spPr>
          <a:xfrm>
            <a:off x="838200" y="1825625"/>
            <a:ext cx="10515600" cy="4751344"/>
          </a:xfrm>
        </p:spPr>
        <p:txBody>
          <a:bodyPr/>
          <a:lstStyle/>
          <a:p>
            <a:r>
              <a:rPr lang="en-US" sz="3200"/>
              <a:t>CIEL grants</a:t>
            </a:r>
          </a:p>
          <a:p>
            <a:pPr lvl="1"/>
            <a:r>
              <a:rPr lang="en-US" sz="2800">
                <a:hlinkClick r:id="rId2"/>
              </a:rPr>
              <a:t>Carolina Engage Grant</a:t>
            </a:r>
            <a:r>
              <a:rPr lang="en-US" sz="2800"/>
              <a:t>, </a:t>
            </a:r>
            <a:r>
              <a:rPr lang="en-US" sz="2800">
                <a:hlinkClick r:id="rId3"/>
              </a:rPr>
              <a:t>Beyond the Classroom Grant</a:t>
            </a:r>
            <a:endParaRPr lang="en-US" sz="2800"/>
          </a:p>
          <a:p>
            <a:r>
              <a:rPr lang="en-US" sz="3200">
                <a:hlinkClick r:id="rId4"/>
              </a:rPr>
              <a:t>CTE certificates</a:t>
            </a:r>
            <a:endParaRPr lang="en-US" sz="3200"/>
          </a:p>
          <a:p>
            <a:pPr lvl="1"/>
            <a:r>
              <a:rPr lang="en-US" sz="2800"/>
              <a:t>Mentoring, AI, inclusivity, and more</a:t>
            </a:r>
          </a:p>
          <a:p>
            <a:r>
              <a:rPr lang="en-US" sz="3200">
                <a:hlinkClick r:id="rId5"/>
              </a:rPr>
              <a:t>Data Analysis and Statistics Services</a:t>
            </a:r>
            <a:endParaRPr lang="en-US" sz="3200"/>
          </a:p>
          <a:p>
            <a:pPr lvl="1"/>
            <a:r>
              <a:rPr lang="en-US" sz="2800"/>
              <a:t>One-on-one support for help with research data</a:t>
            </a:r>
          </a:p>
          <a:p>
            <a:r>
              <a:rPr lang="en-US" sz="3200">
                <a:hlinkClick r:id="rId6"/>
              </a:rPr>
              <a:t>SHARPGrads</a:t>
            </a:r>
            <a:endParaRPr lang="en-US" sz="3200"/>
          </a:p>
          <a:p>
            <a:pPr lvl="1"/>
            <a:r>
              <a:rPr lang="en-US" sz="2800"/>
              <a:t>Digital scholarship, computing, and research training</a:t>
            </a:r>
          </a:p>
          <a:p>
            <a:r>
              <a:rPr lang="en-US" sz="3200">
                <a:hlinkClick r:id="rId7"/>
              </a:rPr>
              <a:t>Writing Center consultations</a:t>
            </a:r>
            <a:endParaRPr lang="en-US" sz="3200"/>
          </a:p>
          <a:p>
            <a:pPr marL="0" indent="0">
              <a:buNone/>
            </a:pPr>
            <a:endParaRPr lang="en-US" sz="3200"/>
          </a:p>
        </p:txBody>
      </p:sp>
    </p:spTree>
    <p:extLst>
      <p:ext uri="{BB962C8B-B14F-4D97-AF65-F5344CB8AC3E}">
        <p14:creationId xmlns:p14="http://schemas.microsoft.com/office/powerpoint/2010/main" val="3904668222"/>
      </p:ext>
    </p:extLst>
  </p:cSld>
  <p:clrMapOvr>
    <a:masterClrMapping/>
  </p:clrMapOvr>
  <mc:AlternateContent xmlns:mc="http://schemas.openxmlformats.org/markup-compatibility/2006" xmlns:p14="http://schemas.microsoft.com/office/powerpoint/2010/main">
    <mc:Choice Requires="p14">
      <p:transition spd="slow" p14:dur="2000" advTm="74730"/>
    </mc:Choice>
    <mc:Fallback xmlns="">
      <p:transition spd="slow" advTm="7473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ABF0A-A72B-4C6A-FB37-B3E634C8B738}"/>
              </a:ext>
            </a:extLst>
          </p:cNvPr>
          <p:cNvSpPr>
            <a:spLocks noGrp="1"/>
          </p:cNvSpPr>
          <p:nvPr>
            <p:ph type="title"/>
          </p:nvPr>
        </p:nvSpPr>
        <p:spPr/>
        <p:txBody>
          <a:bodyPr/>
          <a:lstStyle/>
          <a:p>
            <a:r>
              <a:rPr lang="en-US"/>
              <a:t>Confidential help</a:t>
            </a:r>
          </a:p>
        </p:txBody>
      </p:sp>
      <p:sp>
        <p:nvSpPr>
          <p:cNvPr id="3" name="Content Placeholder 2">
            <a:extLst>
              <a:ext uri="{FF2B5EF4-FFF2-40B4-BE49-F238E27FC236}">
                <a16:creationId xmlns:a16="http://schemas.microsoft.com/office/drawing/2014/main" id="{3684EEEF-C75B-C08C-7317-12A5BBA4B792}"/>
              </a:ext>
            </a:extLst>
          </p:cNvPr>
          <p:cNvSpPr>
            <a:spLocks noGrp="1"/>
          </p:cNvSpPr>
          <p:nvPr>
            <p:ph idx="1"/>
          </p:nvPr>
        </p:nvSpPr>
        <p:spPr>
          <a:xfrm>
            <a:off x="838200" y="1582994"/>
            <a:ext cx="10515600" cy="4994787"/>
          </a:xfrm>
        </p:spPr>
        <p:txBody>
          <a:bodyPr vert="horz" lIns="91440" tIns="45720" rIns="91440" bIns="45720" rtlCol="0" anchor="t">
            <a:normAutofit fontScale="77500" lnSpcReduction="20000"/>
          </a:bodyPr>
          <a:lstStyle/>
          <a:p>
            <a:r>
              <a:rPr lang="en-US" b="1">
                <a:hlinkClick r:id="rId2"/>
              </a:rPr>
              <a:t>Office of Student Advocacy</a:t>
            </a:r>
          </a:p>
          <a:p>
            <a:pPr lvl="1"/>
            <a:r>
              <a:rPr lang="en-US"/>
              <a:t>Confidential help navigating university policy</a:t>
            </a:r>
            <a:endParaRPr lang="en-US">
              <a:cs typeface="Arial"/>
            </a:endParaRPr>
          </a:p>
          <a:p>
            <a:pPr lvl="1"/>
            <a:r>
              <a:rPr lang="en-US"/>
              <a:t>Referrals to campus resources</a:t>
            </a:r>
            <a:endParaRPr lang="en-US">
              <a:cs typeface="Arial"/>
            </a:endParaRPr>
          </a:p>
          <a:p>
            <a:pPr lvl="1"/>
            <a:r>
              <a:rPr lang="en-US" u="sng">
                <a:solidFill>
                  <a:srgbClr val="73000A"/>
                </a:solidFill>
                <a:hlinkClick r:id="rId3"/>
              </a:rPr>
              <a:t>studentadvocacy@sc.edu</a:t>
            </a:r>
            <a:endParaRPr lang="en-US"/>
          </a:p>
          <a:p>
            <a:r>
              <a:rPr lang="en-US" b="1">
                <a:hlinkClick r:id="rId4"/>
              </a:rPr>
              <a:t>Basic Needs Referral </a:t>
            </a:r>
            <a:endParaRPr lang="en-US" b="1"/>
          </a:p>
          <a:p>
            <a:r>
              <a:rPr lang="en-US" b="1">
                <a:hlinkClick r:id="rId5"/>
              </a:rPr>
              <a:t>Gamecock CommUnity Shop</a:t>
            </a:r>
            <a:endParaRPr lang="en-US" b="1"/>
          </a:p>
          <a:p>
            <a:pPr lvl="1"/>
            <a:r>
              <a:rPr lang="en-US"/>
              <a:t>Carolina Coliseum, Suite 4000</a:t>
            </a:r>
            <a:endParaRPr lang="en-US">
              <a:cs typeface="Arial"/>
            </a:endParaRPr>
          </a:p>
          <a:p>
            <a:pPr lvl="1"/>
            <a:r>
              <a:rPr lang="en-US"/>
              <a:t>Gamecock Pantry</a:t>
            </a:r>
            <a:endParaRPr lang="en-US">
              <a:cs typeface="Arial"/>
            </a:endParaRPr>
          </a:p>
          <a:p>
            <a:pPr lvl="1"/>
            <a:r>
              <a:rPr lang="en-US"/>
              <a:t>Carolina Closet</a:t>
            </a:r>
            <a:endParaRPr lang="en-US">
              <a:cs typeface="Arial"/>
            </a:endParaRPr>
          </a:p>
          <a:p>
            <a:r>
              <a:rPr lang="en-US" b="1">
                <a:hlinkClick r:id="rId6"/>
              </a:rPr>
              <a:t>Gamecock School Supply Closet</a:t>
            </a:r>
            <a:endParaRPr lang="en-US" b="1"/>
          </a:p>
          <a:p>
            <a:pPr lvl="1"/>
            <a:r>
              <a:rPr lang="en-US"/>
              <a:t>Student Success Center</a:t>
            </a:r>
            <a:endParaRPr lang="en-US">
              <a:cs typeface="Arial"/>
            </a:endParaRPr>
          </a:p>
          <a:p>
            <a:pPr lvl="2"/>
            <a:r>
              <a:rPr lang="en-US"/>
              <a:t>Mezzanine of Thomas Cooper Library</a:t>
            </a:r>
            <a:endParaRPr lang="en-US">
              <a:cs typeface="Arial"/>
            </a:endParaRPr>
          </a:p>
          <a:p>
            <a:r>
              <a:rPr lang="en-US" b="1">
                <a:hlinkClick r:id="rId7"/>
              </a:rPr>
              <a:t>Garnet Bites</a:t>
            </a:r>
            <a:endParaRPr lang="en-US" b="1"/>
          </a:p>
          <a:p>
            <a:pPr lvl="1"/>
            <a:r>
              <a:rPr lang="en-US"/>
              <a:t>Notifications of available food on campus</a:t>
            </a:r>
            <a:endParaRPr lang="en-US">
              <a:cs typeface="Arial"/>
            </a:endParaRPr>
          </a:p>
          <a:p>
            <a:r>
              <a:rPr lang="en-US" b="1">
                <a:hlinkClick r:id="rId8"/>
              </a:rPr>
              <a:t>Carolina Cares Fund</a:t>
            </a:r>
            <a:endParaRPr lang="en-US" b="1"/>
          </a:p>
          <a:p>
            <a:pPr lvl="1"/>
            <a:r>
              <a:rPr lang="en-US"/>
              <a:t>Financial help for unexpected emergencies</a:t>
            </a:r>
            <a:endParaRPr lang="en-US">
              <a:cs typeface="Arial"/>
            </a:endParaRPr>
          </a:p>
          <a:p>
            <a:endParaRPr lang="en-US"/>
          </a:p>
        </p:txBody>
      </p:sp>
    </p:spTree>
    <p:extLst>
      <p:ext uri="{BB962C8B-B14F-4D97-AF65-F5344CB8AC3E}">
        <p14:creationId xmlns:p14="http://schemas.microsoft.com/office/powerpoint/2010/main" val="596832542"/>
      </p:ext>
    </p:extLst>
  </p:cSld>
  <p:clrMapOvr>
    <a:masterClrMapping/>
  </p:clrMapOvr>
  <mc:AlternateContent xmlns:mc="http://schemas.openxmlformats.org/markup-compatibility/2006" xmlns:p14="http://schemas.microsoft.com/office/powerpoint/2010/main">
    <mc:Choice Requires="p14">
      <p:transition spd="slow" p14:dur="2000" advTm="52758"/>
    </mc:Choice>
    <mc:Fallback xmlns="">
      <p:transition spd="slow" advTm="5275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4FC6-FE3D-7B45-84BE-3C726AB1D86B}"/>
              </a:ext>
            </a:extLst>
          </p:cNvPr>
          <p:cNvSpPr>
            <a:spLocks noGrp="1"/>
          </p:cNvSpPr>
          <p:nvPr>
            <p:ph type="title"/>
          </p:nvPr>
        </p:nvSpPr>
        <p:spPr>
          <a:xfrm>
            <a:off x="838200" y="649842"/>
            <a:ext cx="10515600" cy="2187986"/>
          </a:xfrm>
        </p:spPr>
        <p:txBody>
          <a:bodyPr/>
          <a:lstStyle/>
          <a:p>
            <a:r>
              <a:rPr lang="en-US"/>
              <a:t>Contact us</a:t>
            </a:r>
          </a:p>
        </p:txBody>
      </p:sp>
      <p:sp>
        <p:nvSpPr>
          <p:cNvPr id="3" name="Text Placeholder 2">
            <a:extLst>
              <a:ext uri="{FF2B5EF4-FFF2-40B4-BE49-F238E27FC236}">
                <a16:creationId xmlns:a16="http://schemas.microsoft.com/office/drawing/2014/main" id="{83A473F4-C73D-8C4A-8929-A707A37594D9}"/>
              </a:ext>
            </a:extLst>
          </p:cNvPr>
          <p:cNvSpPr>
            <a:spLocks noGrp="1"/>
          </p:cNvSpPr>
          <p:nvPr>
            <p:ph type="body" idx="1"/>
          </p:nvPr>
        </p:nvSpPr>
        <p:spPr>
          <a:xfrm>
            <a:off x="602206" y="2011275"/>
            <a:ext cx="5493794" cy="1500187"/>
          </a:xfrm>
        </p:spPr>
        <p:txBody>
          <a:bodyPr/>
          <a:lstStyle/>
          <a:p>
            <a:r>
              <a:rPr lang="en-US" b="1"/>
              <a:t>Graduate School</a:t>
            </a:r>
          </a:p>
          <a:p>
            <a:r>
              <a:rPr lang="en-US"/>
              <a:t>Matt Klopfenstein</a:t>
            </a:r>
          </a:p>
          <a:p>
            <a:r>
              <a:rPr lang="en-US"/>
              <a:t>Director of Professional Development</a:t>
            </a:r>
          </a:p>
          <a:p>
            <a:r>
              <a:rPr lang="en-US"/>
              <a:t>klopfenm@mailbox.sc.edu</a:t>
            </a:r>
          </a:p>
        </p:txBody>
      </p:sp>
      <p:sp>
        <p:nvSpPr>
          <p:cNvPr id="4" name="Text Placeholder 2">
            <a:extLst>
              <a:ext uri="{FF2B5EF4-FFF2-40B4-BE49-F238E27FC236}">
                <a16:creationId xmlns:a16="http://schemas.microsoft.com/office/drawing/2014/main" id="{BD8D2E2E-6429-D90F-BA22-C1CEE5765B86}"/>
              </a:ext>
            </a:extLst>
          </p:cNvPr>
          <p:cNvSpPr txBox="1">
            <a:spLocks/>
          </p:cNvSpPr>
          <p:nvPr/>
        </p:nvSpPr>
        <p:spPr>
          <a:xfrm>
            <a:off x="6478044" y="3947314"/>
            <a:ext cx="5493794" cy="150018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Student Success Center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Josh Dunn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Assistant Director for Graduate Student Support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dunnjc@mailbox.sc.edu</a:t>
            </a:r>
          </a:p>
        </p:txBody>
      </p:sp>
      <p:sp>
        <p:nvSpPr>
          <p:cNvPr id="5" name="Text Placeholder 2">
            <a:extLst>
              <a:ext uri="{FF2B5EF4-FFF2-40B4-BE49-F238E27FC236}">
                <a16:creationId xmlns:a16="http://schemas.microsoft.com/office/drawing/2014/main" id="{6CD6522E-8855-27C7-FCB4-01CBC8E3220F}"/>
              </a:ext>
            </a:extLst>
          </p:cNvPr>
          <p:cNvSpPr txBox="1">
            <a:spLocks/>
          </p:cNvSpPr>
          <p:nvPr/>
        </p:nvSpPr>
        <p:spPr>
          <a:xfrm>
            <a:off x="6478044" y="2007769"/>
            <a:ext cx="5493794" cy="150018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University Career Center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Nigel Smith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Manager, Graduate Student Advising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ns23@mailbox.sc.edu</a:t>
            </a:r>
          </a:p>
        </p:txBody>
      </p:sp>
      <p:sp>
        <p:nvSpPr>
          <p:cNvPr id="7" name="Text Placeholder 2">
            <a:extLst>
              <a:ext uri="{FF2B5EF4-FFF2-40B4-BE49-F238E27FC236}">
                <a16:creationId xmlns:a16="http://schemas.microsoft.com/office/drawing/2014/main" id="{FE9F5581-FD38-F44B-4F38-6986031817CC}"/>
              </a:ext>
            </a:extLst>
          </p:cNvPr>
          <p:cNvSpPr txBox="1">
            <a:spLocks/>
          </p:cNvSpPr>
          <p:nvPr/>
        </p:nvSpPr>
        <p:spPr>
          <a:xfrm>
            <a:off x="602206" y="3947314"/>
            <a:ext cx="5493794" cy="150018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Graduate School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Kesha Clavon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Director of Recruitment and Student Affairs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err="1">
                <a:solidFill>
                  <a:srgbClr val="FFFFFF"/>
                </a:solidFill>
                <a:latin typeface="Arial" panose="020B0604020202020204"/>
              </a:rPr>
              <a:t>kesha</a:t>
            </a: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@mailbox.sc.edu</a:t>
            </a:r>
          </a:p>
        </p:txBody>
      </p:sp>
    </p:spTree>
    <p:extLst>
      <p:ext uri="{BB962C8B-B14F-4D97-AF65-F5344CB8AC3E}">
        <p14:creationId xmlns:p14="http://schemas.microsoft.com/office/powerpoint/2010/main" val="3387642774"/>
      </p:ext>
    </p:extLst>
  </p:cSld>
  <p:clrMapOvr>
    <a:masterClrMapping/>
  </p:clrMapOvr>
  <mc:AlternateContent xmlns:mc="http://schemas.openxmlformats.org/markup-compatibility/2006" xmlns:p14="http://schemas.microsoft.com/office/powerpoint/2010/main">
    <mc:Choice Requires="p14">
      <p:transition spd="slow" p14:dur="2000" advTm="22939"/>
    </mc:Choice>
    <mc:Fallback xmlns="">
      <p:transition spd="slow" advTm="2293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FBAD-F450-1448-A36A-72F6AB77EEC3}"/>
              </a:ext>
            </a:extLst>
          </p:cNvPr>
          <p:cNvSpPr>
            <a:spLocks noGrp="1"/>
          </p:cNvSpPr>
          <p:nvPr>
            <p:ph type="title"/>
          </p:nvPr>
        </p:nvSpPr>
        <p:spPr/>
        <p:txBody>
          <a:bodyPr/>
          <a:lstStyle/>
          <a:p>
            <a:r>
              <a:rPr lang="en-US"/>
              <a:t>Student services programming</a:t>
            </a:r>
          </a:p>
        </p:txBody>
      </p:sp>
      <p:sp>
        <p:nvSpPr>
          <p:cNvPr id="3" name="Content Placeholder 2">
            <a:extLst>
              <a:ext uri="{FF2B5EF4-FFF2-40B4-BE49-F238E27FC236}">
                <a16:creationId xmlns:a16="http://schemas.microsoft.com/office/drawing/2014/main" id="{A3FC7E89-62C2-B143-BEBA-CA6D34981BFF}"/>
              </a:ext>
            </a:extLst>
          </p:cNvPr>
          <p:cNvSpPr>
            <a:spLocks noGrp="1"/>
          </p:cNvSpPr>
          <p:nvPr>
            <p:ph idx="1"/>
          </p:nvPr>
        </p:nvSpPr>
        <p:spPr>
          <a:xfrm>
            <a:off x="838200" y="1564367"/>
            <a:ext cx="10515600" cy="4667250"/>
          </a:xfrm>
        </p:spPr>
        <p:txBody>
          <a:bodyPr>
            <a:normAutofit/>
          </a:bodyPr>
          <a:lstStyle/>
          <a:p>
            <a:pPr marL="0" indent="0">
              <a:buNone/>
            </a:pPr>
            <a:r>
              <a:rPr lang="en-US" sz="3200"/>
              <a:t>Support for graduate students from campus partners for:</a:t>
            </a:r>
            <a:endParaRPr lang="en-US"/>
          </a:p>
          <a:p>
            <a:r>
              <a:rPr lang="en-US"/>
              <a:t>Career Development</a:t>
            </a:r>
          </a:p>
          <a:p>
            <a:r>
              <a:rPr lang="en-US"/>
              <a:t>Communication &amp; Professional Development</a:t>
            </a:r>
          </a:p>
          <a:p>
            <a:r>
              <a:rPr lang="en-US"/>
              <a:t>Financial Wellbeing</a:t>
            </a:r>
          </a:p>
          <a:p>
            <a:r>
              <a:rPr lang="en-US"/>
              <a:t>Health &amp; Wellness</a:t>
            </a:r>
          </a:p>
          <a:p>
            <a:r>
              <a:rPr lang="en-US"/>
              <a:t>Leadership, Service &amp; Teamwork</a:t>
            </a:r>
          </a:p>
          <a:p>
            <a:r>
              <a:rPr lang="en-US"/>
              <a:t>Scholarly Development</a:t>
            </a:r>
          </a:p>
          <a:p>
            <a:r>
              <a:rPr lang="en-US"/>
              <a:t>Teaching and Learning</a:t>
            </a:r>
          </a:p>
        </p:txBody>
      </p:sp>
    </p:spTree>
    <p:extLst>
      <p:ext uri="{BB962C8B-B14F-4D97-AF65-F5344CB8AC3E}">
        <p14:creationId xmlns:p14="http://schemas.microsoft.com/office/powerpoint/2010/main" val="3982141711"/>
      </p:ext>
    </p:extLst>
  </p:cSld>
  <p:clrMapOvr>
    <a:masterClrMapping/>
  </p:clrMapOvr>
  <mc:AlternateContent xmlns:mc="http://schemas.openxmlformats.org/markup-compatibility/2006" xmlns:p14="http://schemas.microsoft.com/office/powerpoint/2010/main">
    <mc:Choice Requires="p14">
      <p:transition spd="slow" p14:dur="2000" advTm="47542"/>
    </mc:Choice>
    <mc:Fallback xmlns="">
      <p:transition spd="slow" advTm="4754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49220-C934-48DC-19C4-D24E1B0CC8F1}"/>
              </a:ext>
            </a:extLst>
          </p:cNvPr>
          <p:cNvSpPr>
            <a:spLocks noGrp="1"/>
          </p:cNvSpPr>
          <p:nvPr>
            <p:ph type="title"/>
          </p:nvPr>
        </p:nvSpPr>
        <p:spPr>
          <a:xfrm>
            <a:off x="838200" y="365125"/>
            <a:ext cx="10515600" cy="1325563"/>
          </a:xfrm>
        </p:spPr>
        <p:txBody>
          <a:bodyPr anchor="ctr">
            <a:normAutofit/>
          </a:bodyPr>
          <a:lstStyle/>
          <a:p>
            <a:r>
              <a:rPr lang="en-US">
                <a:latin typeface="Impact"/>
              </a:rPr>
              <a:t>Graduate Student Expo 2025</a:t>
            </a:r>
          </a:p>
        </p:txBody>
      </p:sp>
      <p:sp>
        <p:nvSpPr>
          <p:cNvPr id="7" name="TextBox 6">
            <a:extLst>
              <a:ext uri="{FF2B5EF4-FFF2-40B4-BE49-F238E27FC236}">
                <a16:creationId xmlns:a16="http://schemas.microsoft.com/office/drawing/2014/main" id="{7A12F0B6-E80F-352A-465F-F2404434B1AC}"/>
              </a:ext>
            </a:extLst>
          </p:cNvPr>
          <p:cNvSpPr txBox="1"/>
          <p:nvPr/>
        </p:nvSpPr>
        <p:spPr>
          <a:xfrm>
            <a:off x="5725649" y="2850966"/>
            <a:ext cx="1639553" cy="1477328"/>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Arial"/>
            </a:endParaRPr>
          </a:p>
          <a:p>
            <a:endParaRPr lang="en-US">
              <a:cs typeface="Arial"/>
            </a:endParaRPr>
          </a:p>
          <a:p>
            <a:endParaRPr lang="en-US">
              <a:cs typeface="Arial"/>
            </a:endParaRPr>
          </a:p>
          <a:p>
            <a:endParaRPr lang="en-US">
              <a:cs typeface="Arial"/>
            </a:endParaRPr>
          </a:p>
          <a:p>
            <a:endParaRPr lang="en-US">
              <a:cs typeface="Arial"/>
            </a:endParaRPr>
          </a:p>
        </p:txBody>
      </p:sp>
      <p:pic>
        <p:nvPicPr>
          <p:cNvPr id="11" name="Content Placeholder 10" descr="A red and green card with white text&#10;&#10;AI-generated content may be incorrect.">
            <a:extLst>
              <a:ext uri="{FF2B5EF4-FFF2-40B4-BE49-F238E27FC236}">
                <a16:creationId xmlns:a16="http://schemas.microsoft.com/office/drawing/2014/main" id="{432A2EF8-252C-0F71-6C1F-C7F167604A87}"/>
              </a:ext>
            </a:extLst>
          </p:cNvPr>
          <p:cNvPicPr>
            <a:picLocks noGrp="1" noChangeAspect="1"/>
          </p:cNvPicPr>
          <p:nvPr>
            <p:ph sz="half" idx="1"/>
          </p:nvPr>
        </p:nvPicPr>
        <p:blipFill>
          <a:blip r:embed="rId2"/>
          <a:stretch>
            <a:fillRect/>
          </a:stretch>
        </p:blipFill>
        <p:spPr>
          <a:xfrm>
            <a:off x="838200" y="1893726"/>
            <a:ext cx="5701145" cy="3110922"/>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A303EBB5-25DE-BC2D-18C9-B6F02CA6B658}"/>
              </a:ext>
            </a:extLst>
          </p:cNvPr>
          <p:cNvSpPr txBox="1"/>
          <p:nvPr/>
        </p:nvSpPr>
        <p:spPr>
          <a:xfrm>
            <a:off x="5028142" y="2664422"/>
            <a:ext cx="1398169" cy="9233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Arial"/>
            </a:endParaRPr>
          </a:p>
          <a:p>
            <a:pPr algn="l"/>
            <a:endParaRPr lang="en-US">
              <a:cs typeface="Arial"/>
            </a:endParaRPr>
          </a:p>
          <a:p>
            <a:endParaRPr lang="en-US">
              <a:cs typeface="Arial"/>
            </a:endParaRPr>
          </a:p>
        </p:txBody>
      </p:sp>
      <p:sp>
        <p:nvSpPr>
          <p:cNvPr id="14" name="TextBox 13">
            <a:extLst>
              <a:ext uri="{FF2B5EF4-FFF2-40B4-BE49-F238E27FC236}">
                <a16:creationId xmlns:a16="http://schemas.microsoft.com/office/drawing/2014/main" id="{41C3BDB5-53EB-CD93-5631-45D3FFC51E48}"/>
              </a:ext>
            </a:extLst>
          </p:cNvPr>
          <p:cNvSpPr txBox="1"/>
          <p:nvPr/>
        </p:nvSpPr>
        <p:spPr>
          <a:xfrm>
            <a:off x="5254658" y="2482915"/>
            <a:ext cx="930564"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Arial"/>
            </a:endParaRPr>
          </a:p>
        </p:txBody>
      </p:sp>
      <p:pic>
        <p:nvPicPr>
          <p:cNvPr id="4" name="Content Placeholder 3" descr="A qr code on a red background&#10;&#10;AI-generated content may be incorrect.">
            <a:extLst>
              <a:ext uri="{FF2B5EF4-FFF2-40B4-BE49-F238E27FC236}">
                <a16:creationId xmlns:a16="http://schemas.microsoft.com/office/drawing/2014/main" id="{1F7B8F2E-D5B2-B861-4F87-0D1F1D195DCF}"/>
              </a:ext>
            </a:extLst>
          </p:cNvPr>
          <p:cNvPicPr>
            <a:picLocks noGrp="1" noChangeAspect="1"/>
          </p:cNvPicPr>
          <p:nvPr>
            <p:ph sz="half" idx="2"/>
          </p:nvPr>
        </p:nvPicPr>
        <p:blipFill>
          <a:blip r:embed="rId3"/>
          <a:srcRect l="26353" t="36474" r="27796" b="13803"/>
          <a:stretch>
            <a:fillRect/>
          </a:stretch>
        </p:blipFill>
        <p:spPr>
          <a:xfrm>
            <a:off x="5253838" y="2496837"/>
            <a:ext cx="930320" cy="960587"/>
          </a:xfrm>
          <a:prstGeom prst="rect">
            <a:avLst/>
          </a:prstGeom>
          <a:noFill/>
        </p:spPr>
      </p:pic>
      <p:sp>
        <p:nvSpPr>
          <p:cNvPr id="15" name="TextBox 14">
            <a:extLst>
              <a:ext uri="{FF2B5EF4-FFF2-40B4-BE49-F238E27FC236}">
                <a16:creationId xmlns:a16="http://schemas.microsoft.com/office/drawing/2014/main" id="{4846EDE4-EA64-10D0-EB9C-6959CEDFABE8}"/>
              </a:ext>
            </a:extLst>
          </p:cNvPr>
          <p:cNvSpPr txBox="1"/>
          <p:nvPr/>
        </p:nvSpPr>
        <p:spPr>
          <a:xfrm>
            <a:off x="6805104" y="1888194"/>
            <a:ext cx="5063834"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200" b="1">
                <a:cs typeface="Arial"/>
              </a:rPr>
              <a:t>Connect</a:t>
            </a:r>
            <a:r>
              <a:rPr lang="en-US" sz="2200">
                <a:cs typeface="Arial"/>
              </a:rPr>
              <a:t> with fellow graduate and professional students across disciplines</a:t>
            </a:r>
          </a:p>
          <a:p>
            <a:pPr marL="285750" indent="-285750">
              <a:buFont typeface="Arial"/>
              <a:buChar char="•"/>
            </a:pPr>
            <a:r>
              <a:rPr lang="en-US" sz="2200" b="1">
                <a:cs typeface="Arial"/>
              </a:rPr>
              <a:t>Discover</a:t>
            </a:r>
            <a:r>
              <a:rPr lang="en-US" sz="2200">
                <a:cs typeface="Arial"/>
              </a:rPr>
              <a:t> over 30+ campus resources and organizations</a:t>
            </a:r>
          </a:p>
          <a:p>
            <a:pPr marL="285750" indent="-285750">
              <a:buFont typeface="Arial"/>
              <a:buChar char="•"/>
            </a:pPr>
            <a:r>
              <a:rPr lang="en-US" sz="2200" b="1">
                <a:cs typeface="Arial"/>
              </a:rPr>
              <a:t>Learn</a:t>
            </a:r>
            <a:r>
              <a:rPr lang="en-US" sz="2200">
                <a:cs typeface="Arial"/>
              </a:rPr>
              <a:t> through informal breakout sessions and helpful workshops</a:t>
            </a:r>
          </a:p>
          <a:p>
            <a:pPr marL="285750" indent="-285750">
              <a:buFont typeface="Arial"/>
              <a:buChar char="•"/>
            </a:pPr>
            <a:r>
              <a:rPr lang="en-US" sz="2200" b="1">
                <a:cs typeface="Arial"/>
              </a:rPr>
              <a:t>Win</a:t>
            </a:r>
            <a:r>
              <a:rPr lang="en-US" sz="2200">
                <a:cs typeface="Arial"/>
              </a:rPr>
              <a:t> door prizes like $500 tuition supplements, parking passes, gift cards, and more!</a:t>
            </a:r>
            <a:endParaRPr lang="en-US" sz="2200"/>
          </a:p>
          <a:p>
            <a:pPr algn="l"/>
            <a:endParaRPr lang="en-US">
              <a:cs typeface="Arial"/>
            </a:endParaRPr>
          </a:p>
        </p:txBody>
      </p:sp>
    </p:spTree>
    <p:extLst>
      <p:ext uri="{BB962C8B-B14F-4D97-AF65-F5344CB8AC3E}">
        <p14:creationId xmlns:p14="http://schemas.microsoft.com/office/powerpoint/2010/main" val="1378164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FBAD-F450-1448-A36A-72F6AB77EEC3}"/>
              </a:ext>
            </a:extLst>
          </p:cNvPr>
          <p:cNvSpPr>
            <a:spLocks noGrp="1"/>
          </p:cNvSpPr>
          <p:nvPr>
            <p:ph type="title"/>
          </p:nvPr>
        </p:nvSpPr>
        <p:spPr>
          <a:xfrm>
            <a:off x="838200" y="365124"/>
            <a:ext cx="10515600" cy="732155"/>
          </a:xfrm>
        </p:spPr>
        <p:txBody>
          <a:bodyPr anchor="ctr">
            <a:normAutofit fontScale="90000"/>
          </a:bodyPr>
          <a:lstStyle/>
          <a:p>
            <a:pPr algn="ctr"/>
            <a:r>
              <a:rPr lang="en-US" sz="3200" dirty="0"/>
              <a:t>Supporting Your Success:</a:t>
            </a:r>
            <a:br>
              <a:rPr lang="en-US" sz="3200" dirty="0"/>
            </a:br>
            <a:r>
              <a:rPr lang="en-US" sz="3200" dirty="0"/>
              <a:t>University Career Center</a:t>
            </a:r>
          </a:p>
        </p:txBody>
      </p:sp>
      <p:sp>
        <p:nvSpPr>
          <p:cNvPr id="3" name="Content Placeholder 2">
            <a:extLst>
              <a:ext uri="{FF2B5EF4-FFF2-40B4-BE49-F238E27FC236}">
                <a16:creationId xmlns:a16="http://schemas.microsoft.com/office/drawing/2014/main" id="{A3FC7E89-62C2-B143-BEBA-CA6D34981BFF}"/>
              </a:ext>
            </a:extLst>
          </p:cNvPr>
          <p:cNvSpPr>
            <a:spLocks noGrp="1"/>
          </p:cNvSpPr>
          <p:nvPr>
            <p:ph sz="half" idx="1"/>
          </p:nvPr>
        </p:nvSpPr>
        <p:spPr>
          <a:xfrm>
            <a:off x="838200" y="1183709"/>
            <a:ext cx="6401844" cy="4828784"/>
          </a:xfrm>
        </p:spPr>
        <p:txBody>
          <a:bodyPr>
            <a:normAutofit/>
          </a:bodyPr>
          <a:lstStyle/>
          <a:p>
            <a:r>
              <a:rPr lang="en-US" sz="2400" dirty="0"/>
              <a:t>Guide master’s and Ph.D. students in exploring careers in academia, industry, nonprofits, and more</a:t>
            </a:r>
          </a:p>
          <a:p>
            <a:pPr marL="0" indent="0">
              <a:buNone/>
            </a:pPr>
            <a:endParaRPr lang="en-US" sz="2400" dirty="0"/>
          </a:p>
          <a:p>
            <a:r>
              <a:rPr lang="en-US" sz="2400" dirty="0"/>
              <a:t>Empower students to build confidence through career discussions and personalized plans</a:t>
            </a:r>
          </a:p>
          <a:p>
            <a:pPr marL="0" indent="0">
              <a:buNone/>
            </a:pPr>
            <a:endParaRPr lang="en-US" sz="2400" dirty="0"/>
          </a:p>
          <a:p>
            <a:r>
              <a:rPr lang="en-US" sz="2400" dirty="0"/>
              <a:t>Help translate research, teaching, and leadership into resumes, CVs, and interview stories</a:t>
            </a:r>
          </a:p>
        </p:txBody>
      </p:sp>
      <p:pic>
        <p:nvPicPr>
          <p:cNvPr id="7" name="Picture 6" descr="A person holding a resume&#10;&#10;AI-generated content may be incorrect.">
            <a:extLst>
              <a:ext uri="{FF2B5EF4-FFF2-40B4-BE49-F238E27FC236}">
                <a16:creationId xmlns:a16="http://schemas.microsoft.com/office/drawing/2014/main" id="{3B20DC2B-EE3D-DB9E-4E35-D4352697CBD2}"/>
              </a:ext>
            </a:extLst>
          </p:cNvPr>
          <p:cNvPicPr>
            <a:picLocks noChangeAspect="1"/>
          </p:cNvPicPr>
          <p:nvPr/>
        </p:nvPicPr>
        <p:blipFill>
          <a:blip r:embed="rId3"/>
          <a:stretch>
            <a:fillRect/>
          </a:stretch>
        </p:blipFill>
        <p:spPr>
          <a:xfrm>
            <a:off x="7653403" y="1183709"/>
            <a:ext cx="2993721" cy="4490582"/>
          </a:xfrm>
          <a:prstGeom prst="rect">
            <a:avLst/>
          </a:prstGeom>
        </p:spPr>
      </p:pic>
    </p:spTree>
    <p:extLst>
      <p:ext uri="{BB962C8B-B14F-4D97-AF65-F5344CB8AC3E}">
        <p14:creationId xmlns:p14="http://schemas.microsoft.com/office/powerpoint/2010/main" val="573441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96410-8DBF-21C5-F029-2FCE0CAFB0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58760C-B2FC-9DC3-C966-1EA430CE8E16}"/>
              </a:ext>
            </a:extLst>
          </p:cNvPr>
          <p:cNvSpPr>
            <a:spLocks noGrp="1"/>
          </p:cNvSpPr>
          <p:nvPr>
            <p:ph type="title"/>
          </p:nvPr>
        </p:nvSpPr>
        <p:spPr>
          <a:xfrm>
            <a:off x="838200" y="365125"/>
            <a:ext cx="10515600" cy="623489"/>
          </a:xfrm>
        </p:spPr>
        <p:txBody>
          <a:bodyPr anchor="ctr">
            <a:normAutofit fontScale="90000"/>
          </a:bodyPr>
          <a:lstStyle/>
          <a:p>
            <a:pPr algn="ctr"/>
            <a:r>
              <a:rPr lang="en-US" dirty="0"/>
              <a:t>Personalized Guidance for Your Goals</a:t>
            </a:r>
          </a:p>
        </p:txBody>
      </p:sp>
      <p:sp>
        <p:nvSpPr>
          <p:cNvPr id="3" name="Content Placeholder 2">
            <a:extLst>
              <a:ext uri="{FF2B5EF4-FFF2-40B4-BE49-F238E27FC236}">
                <a16:creationId xmlns:a16="http://schemas.microsoft.com/office/drawing/2014/main" id="{B728024C-41DC-386E-0D89-FE23D782928D}"/>
              </a:ext>
            </a:extLst>
          </p:cNvPr>
          <p:cNvSpPr>
            <a:spLocks noGrp="1"/>
          </p:cNvSpPr>
          <p:nvPr>
            <p:ph sz="half" idx="1"/>
          </p:nvPr>
        </p:nvSpPr>
        <p:spPr>
          <a:xfrm>
            <a:off x="437745" y="1144258"/>
            <a:ext cx="6468893" cy="5377679"/>
          </a:xfrm>
          <a:solidFill>
            <a:schemeClr val="bg1"/>
          </a:solidFill>
        </p:spPr>
        <p:style>
          <a:lnRef idx="2">
            <a:schemeClr val="dk1">
              <a:shade val="15000"/>
            </a:schemeClr>
          </a:lnRef>
          <a:fillRef idx="1">
            <a:schemeClr val="dk1"/>
          </a:fillRef>
          <a:effectRef idx="0">
            <a:schemeClr val="dk1"/>
          </a:effectRef>
          <a:fontRef idx="minor">
            <a:schemeClr val="lt1"/>
          </a:fontRef>
        </p:style>
        <p:txBody>
          <a:bodyPr>
            <a:normAutofit/>
          </a:bodyPr>
          <a:lstStyle/>
          <a:p>
            <a:r>
              <a:rPr lang="en-US" sz="2400" dirty="0">
                <a:solidFill>
                  <a:schemeClr val="tx1"/>
                </a:solidFill>
              </a:rPr>
              <a:t>Individual advising on academic planning and career pathways</a:t>
            </a:r>
          </a:p>
          <a:p>
            <a:r>
              <a:rPr lang="en-US" sz="2400" dirty="0">
                <a:solidFill>
                  <a:schemeClr val="tx1"/>
                </a:solidFill>
              </a:rPr>
              <a:t>Resume, CV, and cover letter reviews with targeted feedback</a:t>
            </a:r>
          </a:p>
          <a:p>
            <a:r>
              <a:rPr lang="en-US" sz="2400" dirty="0">
                <a:solidFill>
                  <a:schemeClr val="tx1"/>
                </a:solidFill>
              </a:rPr>
              <a:t>Interview prep and mock interviews with performance feedback</a:t>
            </a:r>
          </a:p>
          <a:p>
            <a:r>
              <a:rPr lang="en-US" sz="2400" dirty="0">
                <a:solidFill>
                  <a:schemeClr val="tx1"/>
                </a:solidFill>
              </a:rPr>
              <a:t>Career exploration to identify roles and industries</a:t>
            </a:r>
          </a:p>
          <a:p>
            <a:r>
              <a:rPr lang="en-US" sz="2400" dirty="0">
                <a:solidFill>
                  <a:schemeClr val="tx1"/>
                </a:solidFill>
              </a:rPr>
              <a:t>Establishing Job search strategies</a:t>
            </a:r>
          </a:p>
          <a:p>
            <a:r>
              <a:rPr lang="en-US" sz="2400" dirty="0">
                <a:solidFill>
                  <a:schemeClr val="tx1"/>
                </a:solidFill>
              </a:rPr>
              <a:t>Networking training and personal/professional branding</a:t>
            </a:r>
          </a:p>
          <a:p>
            <a:r>
              <a:rPr lang="en-US" sz="2400" dirty="0">
                <a:solidFill>
                  <a:schemeClr val="tx1"/>
                </a:solidFill>
              </a:rPr>
              <a:t>Guidance on turning academic experiences into marketable skills</a:t>
            </a:r>
          </a:p>
        </p:txBody>
      </p:sp>
      <p:pic>
        <p:nvPicPr>
          <p:cNvPr id="9" name="Picture 8" descr="A person standing in front of a projector screen&#10;&#10;AI-generated content may be incorrect.">
            <a:extLst>
              <a:ext uri="{FF2B5EF4-FFF2-40B4-BE49-F238E27FC236}">
                <a16:creationId xmlns:a16="http://schemas.microsoft.com/office/drawing/2014/main" id="{65B95E3A-DD63-617A-0BB3-D014179A4942}"/>
              </a:ext>
            </a:extLst>
          </p:cNvPr>
          <p:cNvPicPr>
            <a:picLocks noChangeAspect="1"/>
          </p:cNvPicPr>
          <p:nvPr/>
        </p:nvPicPr>
        <p:blipFill>
          <a:blip r:embed="rId3"/>
          <a:stretch>
            <a:fillRect/>
          </a:stretch>
        </p:blipFill>
        <p:spPr>
          <a:xfrm>
            <a:off x="7749855" y="1047316"/>
            <a:ext cx="3175578" cy="4763368"/>
          </a:xfrm>
          <a:prstGeom prst="rect">
            <a:avLst/>
          </a:prstGeom>
        </p:spPr>
      </p:pic>
    </p:spTree>
    <p:extLst>
      <p:ext uri="{BB962C8B-B14F-4D97-AF65-F5344CB8AC3E}">
        <p14:creationId xmlns:p14="http://schemas.microsoft.com/office/powerpoint/2010/main" val="2277839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10053-7160-0140-8FBA-2EC8923AA374}"/>
              </a:ext>
            </a:extLst>
          </p:cNvPr>
          <p:cNvSpPr>
            <a:spLocks noGrp="1"/>
          </p:cNvSpPr>
          <p:nvPr>
            <p:ph type="title"/>
          </p:nvPr>
        </p:nvSpPr>
        <p:spPr/>
        <p:txBody>
          <a:bodyPr>
            <a:normAutofit/>
          </a:bodyPr>
          <a:lstStyle/>
          <a:p>
            <a:r>
              <a:rPr lang="en-US" sz="4000" dirty="0"/>
              <a:t>Handshake</a:t>
            </a:r>
            <a:br>
              <a:rPr lang="en-US" sz="4000" dirty="0">
                <a:latin typeface="Impact" panose="020B0806030902050204" pitchFamily="34" charset="0"/>
              </a:rPr>
            </a:br>
            <a:r>
              <a:rPr lang="en-US" sz="2400" i="1" dirty="0">
                <a:solidFill>
                  <a:schemeClr val="tx1"/>
                </a:solidFill>
                <a:latin typeface="+mn-lt"/>
                <a:cs typeface="Arial" panose="020B0604020202020204" pitchFamily="34" charset="0"/>
              </a:rPr>
              <a:t>coaching, Education, and opportunities</a:t>
            </a:r>
            <a:endParaRPr lang="en-US" sz="2700" i="1" dirty="0">
              <a:solidFill>
                <a:schemeClr val="tx1"/>
              </a:solidFill>
              <a:latin typeface="+mn-lt"/>
              <a:cs typeface="Arial" panose="020B0604020202020204" pitchFamily="34" charset="0"/>
            </a:endParaRPr>
          </a:p>
        </p:txBody>
      </p:sp>
      <p:sp>
        <p:nvSpPr>
          <p:cNvPr id="4" name="Text Placeholder 3">
            <a:extLst>
              <a:ext uri="{FF2B5EF4-FFF2-40B4-BE49-F238E27FC236}">
                <a16:creationId xmlns:a16="http://schemas.microsoft.com/office/drawing/2014/main" id="{A7F1BAA2-725B-8317-BF72-4F8604E2FCD6}"/>
              </a:ext>
            </a:extLst>
          </p:cNvPr>
          <p:cNvSpPr txBox="1">
            <a:spLocks noGrp="1"/>
          </p:cNvSpPr>
          <p:nvPr>
            <p:ph idx="1"/>
          </p:nvPr>
        </p:nvSpPr>
        <p:spPr>
          <a:xfrm>
            <a:off x="838200" y="1825625"/>
            <a:ext cx="7447280" cy="28038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dirty="0">
                <a:cs typeface="Calibri"/>
              </a:rPr>
              <a:t>Online career management platform</a:t>
            </a:r>
          </a:p>
          <a:p>
            <a:pPr marL="342900" indent="-342900">
              <a:buFont typeface="Arial" panose="020B0604020202020204" pitchFamily="34" charset="0"/>
              <a:buChar char="•"/>
            </a:pPr>
            <a:r>
              <a:rPr lang="en-US" sz="2400" dirty="0">
                <a:cs typeface="Calibri"/>
              </a:rPr>
              <a:t>Search for </a:t>
            </a:r>
            <a:r>
              <a:rPr lang="en-US" sz="2400" dirty="0">
                <a:solidFill>
                  <a:srgbClr val="000000"/>
                </a:solidFill>
              </a:rPr>
              <a:t>student employment, internships, co-ops, jobs, federal work study positions, graduate assistantships</a:t>
            </a:r>
            <a:endParaRPr lang="en-US" sz="2400" dirty="0">
              <a:cs typeface="Calibri"/>
            </a:endParaRPr>
          </a:p>
          <a:p>
            <a:pPr marL="342900" indent="-342900">
              <a:buFont typeface="Arial" panose="020B0604020202020204" pitchFamily="34" charset="0"/>
              <a:buChar char="•"/>
            </a:pPr>
            <a:r>
              <a:rPr lang="en-US" sz="2400" dirty="0">
                <a:cs typeface="Calibri"/>
              </a:rPr>
              <a:t>Register to attend career fairs and events to connect with employers</a:t>
            </a:r>
          </a:p>
          <a:p>
            <a:pPr marL="342900" indent="-342900">
              <a:buFont typeface="Arial" panose="020B0604020202020204" pitchFamily="34" charset="0"/>
              <a:buChar char="•"/>
            </a:pPr>
            <a:r>
              <a:rPr lang="en-US" sz="2400" dirty="0">
                <a:cs typeface="Calibri"/>
              </a:rPr>
              <a:t>Schedule appointments with a Career Coach</a:t>
            </a:r>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15A8DC26-0DF6-7A12-E804-1BC13C24F937}"/>
              </a:ext>
            </a:extLst>
          </p:cNvPr>
          <p:cNvPicPr>
            <a:picLocks noChangeAspect="1"/>
          </p:cNvPicPr>
          <p:nvPr/>
        </p:nvPicPr>
        <p:blipFill>
          <a:blip r:embed="rId3"/>
          <a:stretch>
            <a:fillRect/>
          </a:stretch>
        </p:blipFill>
        <p:spPr>
          <a:xfrm>
            <a:off x="8285480" y="953291"/>
            <a:ext cx="2824480" cy="4647537"/>
          </a:xfrm>
          <a:prstGeom prst="rect">
            <a:avLst/>
          </a:prstGeom>
        </p:spPr>
      </p:pic>
      <p:grpSp>
        <p:nvGrpSpPr>
          <p:cNvPr id="3" name="Group 2">
            <a:extLst>
              <a:ext uri="{FF2B5EF4-FFF2-40B4-BE49-F238E27FC236}">
                <a16:creationId xmlns:a16="http://schemas.microsoft.com/office/drawing/2014/main" id="{A2A0340D-7D69-A552-5D60-DA8F85973E7F}"/>
              </a:ext>
            </a:extLst>
          </p:cNvPr>
          <p:cNvGrpSpPr/>
          <p:nvPr/>
        </p:nvGrpSpPr>
        <p:grpSpPr>
          <a:xfrm>
            <a:off x="8101856" y="5668297"/>
            <a:ext cx="4271173" cy="933640"/>
            <a:chOff x="8101856" y="5668297"/>
            <a:chExt cx="4271173" cy="933640"/>
          </a:xfrm>
        </p:grpSpPr>
        <p:sp>
          <p:nvSpPr>
            <p:cNvPr id="7" name="Rectangle 6">
              <a:extLst>
                <a:ext uri="{FF2B5EF4-FFF2-40B4-BE49-F238E27FC236}">
                  <a16:creationId xmlns:a16="http://schemas.microsoft.com/office/drawing/2014/main" id="{30FA7E62-E173-C179-5DA7-0B907FDF402E}"/>
                </a:ext>
              </a:extLst>
            </p:cNvPr>
            <p:cNvSpPr/>
            <p:nvPr/>
          </p:nvSpPr>
          <p:spPr>
            <a:xfrm>
              <a:off x="8101856" y="5801360"/>
              <a:ext cx="3797425" cy="6915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Picture 2">
              <a:extLst>
                <a:ext uri="{FF2B5EF4-FFF2-40B4-BE49-F238E27FC236}">
                  <a16:creationId xmlns:a16="http://schemas.microsoft.com/office/drawing/2014/main" id="{EB01BF17-B543-38AD-A2F5-656E7A9F2F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45" b="11193"/>
            <a:stretch/>
          </p:blipFill>
          <p:spPr bwMode="auto">
            <a:xfrm>
              <a:off x="8101856" y="5668297"/>
              <a:ext cx="4271173" cy="93364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4E7BA23D-37A4-7032-894E-F8E16D146A5B}"/>
              </a:ext>
            </a:extLst>
          </p:cNvPr>
          <p:cNvPicPr>
            <a:picLocks noChangeAspect="1"/>
          </p:cNvPicPr>
          <p:nvPr/>
        </p:nvPicPr>
        <p:blipFill>
          <a:blip r:embed="rId5"/>
          <a:stretch>
            <a:fillRect/>
          </a:stretch>
        </p:blipFill>
        <p:spPr>
          <a:xfrm>
            <a:off x="900192" y="4753468"/>
            <a:ext cx="1707656" cy="1694720"/>
          </a:xfrm>
          <a:prstGeom prst="rect">
            <a:avLst/>
          </a:prstGeom>
        </p:spPr>
      </p:pic>
    </p:spTree>
    <p:extLst>
      <p:ext uri="{BB962C8B-B14F-4D97-AF65-F5344CB8AC3E}">
        <p14:creationId xmlns:p14="http://schemas.microsoft.com/office/powerpoint/2010/main" val="404659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Effect transition="in" filter="fade">
                                      <p:cBhvr>
                                        <p:cTn id="9"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6CE3B-B873-9DED-160B-C5759E8883A1}"/>
              </a:ext>
            </a:extLst>
          </p:cNvPr>
          <p:cNvSpPr>
            <a:spLocks noGrp="1"/>
          </p:cNvSpPr>
          <p:nvPr>
            <p:ph type="title"/>
          </p:nvPr>
        </p:nvSpPr>
        <p:spPr/>
        <p:txBody>
          <a:bodyPr/>
          <a:lstStyle/>
          <a:p>
            <a:r>
              <a:rPr lang="en-US"/>
              <a:t>University career center</a:t>
            </a:r>
          </a:p>
        </p:txBody>
      </p:sp>
      <p:pic>
        <p:nvPicPr>
          <p:cNvPr id="12" name="Picture 11">
            <a:extLst>
              <a:ext uri="{FF2B5EF4-FFF2-40B4-BE49-F238E27FC236}">
                <a16:creationId xmlns:a16="http://schemas.microsoft.com/office/drawing/2014/main" id="{D880442D-9E12-4860-C798-9BA21D638A3B}"/>
              </a:ext>
            </a:extLst>
          </p:cNvPr>
          <p:cNvPicPr>
            <a:picLocks noChangeAspect="1"/>
          </p:cNvPicPr>
          <p:nvPr/>
        </p:nvPicPr>
        <p:blipFill>
          <a:blip r:embed="rId2"/>
          <a:stretch>
            <a:fillRect/>
          </a:stretch>
        </p:blipFill>
        <p:spPr>
          <a:xfrm>
            <a:off x="2465039" y="1511602"/>
            <a:ext cx="3322963" cy="1132452"/>
          </a:xfrm>
          <a:prstGeom prst="rect">
            <a:avLst/>
          </a:prstGeom>
        </p:spPr>
      </p:pic>
      <p:pic>
        <p:nvPicPr>
          <p:cNvPr id="14" name="Picture 13">
            <a:extLst>
              <a:ext uri="{FF2B5EF4-FFF2-40B4-BE49-F238E27FC236}">
                <a16:creationId xmlns:a16="http://schemas.microsoft.com/office/drawing/2014/main" id="{2FFB9189-8A6A-1F45-1C7F-BAFA26BADC45}"/>
              </a:ext>
            </a:extLst>
          </p:cNvPr>
          <p:cNvPicPr>
            <a:picLocks noChangeAspect="1"/>
          </p:cNvPicPr>
          <p:nvPr/>
        </p:nvPicPr>
        <p:blipFill>
          <a:blip r:embed="rId3"/>
          <a:stretch>
            <a:fillRect/>
          </a:stretch>
        </p:blipFill>
        <p:spPr>
          <a:xfrm>
            <a:off x="7855037" y="781094"/>
            <a:ext cx="3743847" cy="4820323"/>
          </a:xfrm>
          <a:prstGeom prst="rect">
            <a:avLst/>
          </a:prstGeom>
        </p:spPr>
      </p:pic>
      <p:pic>
        <p:nvPicPr>
          <p:cNvPr id="16" name="Picture 15">
            <a:extLst>
              <a:ext uri="{FF2B5EF4-FFF2-40B4-BE49-F238E27FC236}">
                <a16:creationId xmlns:a16="http://schemas.microsoft.com/office/drawing/2014/main" id="{EEBBBFE5-4890-0AF1-693A-60E76D714908}"/>
              </a:ext>
            </a:extLst>
          </p:cNvPr>
          <p:cNvPicPr>
            <a:picLocks noChangeAspect="1"/>
          </p:cNvPicPr>
          <p:nvPr/>
        </p:nvPicPr>
        <p:blipFill>
          <a:blip r:embed="rId4"/>
          <a:stretch>
            <a:fillRect/>
          </a:stretch>
        </p:blipFill>
        <p:spPr>
          <a:xfrm>
            <a:off x="1337646" y="2744638"/>
            <a:ext cx="5577747" cy="3433427"/>
          </a:xfrm>
          <a:prstGeom prst="rect">
            <a:avLst/>
          </a:prstGeom>
        </p:spPr>
      </p:pic>
    </p:spTree>
    <p:extLst>
      <p:ext uri="{BB962C8B-B14F-4D97-AF65-F5344CB8AC3E}">
        <p14:creationId xmlns:p14="http://schemas.microsoft.com/office/powerpoint/2010/main" val="2752334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154E2-E83E-F2A5-362B-432919E9DE77}"/>
              </a:ext>
            </a:extLst>
          </p:cNvPr>
          <p:cNvSpPr>
            <a:spLocks noGrp="1"/>
          </p:cNvSpPr>
          <p:nvPr>
            <p:ph type="title"/>
          </p:nvPr>
        </p:nvSpPr>
        <p:spPr/>
        <p:txBody>
          <a:bodyPr/>
          <a:lstStyle/>
          <a:p>
            <a:r>
              <a:rPr lang="en-US"/>
              <a:t>Graduate School</a:t>
            </a:r>
          </a:p>
        </p:txBody>
      </p:sp>
      <p:sp>
        <p:nvSpPr>
          <p:cNvPr id="3" name="Content Placeholder 2">
            <a:extLst>
              <a:ext uri="{FF2B5EF4-FFF2-40B4-BE49-F238E27FC236}">
                <a16:creationId xmlns:a16="http://schemas.microsoft.com/office/drawing/2014/main" id="{72ED3EEA-2480-D3AA-6ED1-E56021252AFB}"/>
              </a:ext>
            </a:extLst>
          </p:cNvPr>
          <p:cNvSpPr>
            <a:spLocks noGrp="1"/>
          </p:cNvSpPr>
          <p:nvPr>
            <p:ph idx="1"/>
          </p:nvPr>
        </p:nvSpPr>
        <p:spPr/>
        <p:txBody>
          <a:bodyPr/>
          <a:lstStyle/>
          <a:p>
            <a:r>
              <a:rPr lang="en-US">
                <a:hlinkClick r:id="rId2"/>
              </a:rPr>
              <a:t>Resources</a:t>
            </a:r>
            <a:r>
              <a:rPr lang="en-US"/>
              <a:t> for new graduate students</a:t>
            </a:r>
          </a:p>
          <a:p>
            <a:pPr lvl="1"/>
            <a:r>
              <a:rPr lang="en-US"/>
              <a:t>Recorded sessions covering campus resources, thriving as an online student, and more</a:t>
            </a:r>
          </a:p>
          <a:p>
            <a:r>
              <a:rPr lang="en-US"/>
              <a:t>Professional development </a:t>
            </a:r>
            <a:r>
              <a:rPr lang="en-US">
                <a:hlinkClick r:id="rId3"/>
              </a:rPr>
              <a:t>resources</a:t>
            </a:r>
            <a:endParaRPr lang="en-US"/>
          </a:p>
          <a:p>
            <a:r>
              <a:rPr lang="en-US"/>
              <a:t>Professional development </a:t>
            </a:r>
            <a:r>
              <a:rPr lang="en-US">
                <a:hlinkClick r:id="rId4"/>
              </a:rPr>
              <a:t>workshops</a:t>
            </a:r>
            <a:r>
              <a:rPr lang="en-US"/>
              <a:t> </a:t>
            </a:r>
          </a:p>
          <a:p>
            <a:pPr lvl="1"/>
            <a:r>
              <a:rPr lang="en-US"/>
              <a:t>Writing research proposals in different disciplines</a:t>
            </a:r>
          </a:p>
          <a:p>
            <a:pPr lvl="1"/>
            <a:r>
              <a:rPr lang="en-US"/>
              <a:t>How to communicate your scholarly identity and research agenda</a:t>
            </a:r>
          </a:p>
          <a:p>
            <a:pPr lvl="1"/>
            <a:r>
              <a:rPr lang="en-US"/>
              <a:t>Planning and executing a personal development plan</a:t>
            </a:r>
          </a:p>
          <a:p>
            <a:r>
              <a:rPr lang="en-US">
                <a:hlinkClick r:id="rId5"/>
              </a:rPr>
              <a:t>Dissertation Writing Academy</a:t>
            </a:r>
            <a:endParaRPr lang="en-US"/>
          </a:p>
        </p:txBody>
      </p:sp>
    </p:spTree>
    <p:extLst>
      <p:ext uri="{BB962C8B-B14F-4D97-AF65-F5344CB8AC3E}">
        <p14:creationId xmlns:p14="http://schemas.microsoft.com/office/powerpoint/2010/main" val="59022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37315-498E-D64F-EAF8-1F163638C7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2F41F8-4595-F0EF-BE51-D3D960454BB9}"/>
              </a:ext>
            </a:extLst>
          </p:cNvPr>
          <p:cNvSpPr>
            <a:spLocks noGrp="1"/>
          </p:cNvSpPr>
          <p:nvPr>
            <p:ph type="title"/>
          </p:nvPr>
        </p:nvSpPr>
        <p:spPr/>
        <p:txBody>
          <a:bodyPr/>
          <a:lstStyle/>
          <a:p>
            <a:r>
              <a:rPr lang="en-US"/>
              <a:t>Graduate school</a:t>
            </a:r>
          </a:p>
        </p:txBody>
      </p:sp>
      <p:sp>
        <p:nvSpPr>
          <p:cNvPr id="3" name="Content Placeholder 2">
            <a:extLst>
              <a:ext uri="{FF2B5EF4-FFF2-40B4-BE49-F238E27FC236}">
                <a16:creationId xmlns:a16="http://schemas.microsoft.com/office/drawing/2014/main" id="{19BFA874-5B6F-D64A-DD9E-432BE86C3C13}"/>
              </a:ext>
            </a:extLst>
          </p:cNvPr>
          <p:cNvSpPr>
            <a:spLocks noGrp="1"/>
          </p:cNvSpPr>
          <p:nvPr>
            <p:ph idx="1"/>
          </p:nvPr>
        </p:nvSpPr>
        <p:spPr>
          <a:xfrm>
            <a:off x="838200" y="1520825"/>
            <a:ext cx="10515600" cy="4751344"/>
          </a:xfrm>
        </p:spPr>
        <p:txBody>
          <a:bodyPr>
            <a:normAutofit/>
          </a:bodyPr>
          <a:lstStyle/>
          <a:p>
            <a:r>
              <a:rPr lang="en-US" sz="3200"/>
              <a:t>Communicating and presenting research</a:t>
            </a:r>
          </a:p>
          <a:p>
            <a:pPr lvl="1"/>
            <a:r>
              <a:rPr lang="en-US" sz="2800">
                <a:hlinkClick r:id="rId2"/>
              </a:rPr>
              <a:t>Discover USC</a:t>
            </a:r>
            <a:endParaRPr lang="en-US" sz="2800"/>
          </a:p>
          <a:p>
            <a:pPr lvl="2"/>
            <a:r>
              <a:rPr lang="en-US" sz="2400"/>
              <a:t>Annual research symposium (April 26, 2026)</a:t>
            </a:r>
          </a:p>
          <a:p>
            <a:pPr lvl="1"/>
            <a:r>
              <a:rPr lang="en-US" sz="2800">
                <a:hlinkClick r:id="rId3"/>
              </a:rPr>
              <a:t>Three Minute Thesis </a:t>
            </a:r>
            <a:r>
              <a:rPr lang="en-US" sz="2800"/>
              <a:t>(3MT)</a:t>
            </a:r>
          </a:p>
          <a:p>
            <a:pPr lvl="2"/>
            <a:r>
              <a:rPr lang="en-US" sz="2400"/>
              <a:t>Takes place each fall (expected early November)</a:t>
            </a:r>
          </a:p>
          <a:p>
            <a:pPr lvl="2"/>
            <a:r>
              <a:rPr lang="en-US" sz="2400"/>
              <a:t>$1000 prize for winner</a:t>
            </a:r>
          </a:p>
          <a:p>
            <a:pPr lvl="1"/>
            <a:r>
              <a:rPr lang="en-US" sz="2800"/>
              <a:t>Graduate School </a:t>
            </a:r>
            <a:r>
              <a:rPr lang="en-US" sz="2800">
                <a:hlinkClick r:id="rId4"/>
              </a:rPr>
              <a:t>travel grants</a:t>
            </a:r>
            <a:endParaRPr lang="en-US" sz="2800"/>
          </a:p>
          <a:p>
            <a:pPr lvl="2"/>
            <a:r>
              <a:rPr lang="en-US" sz="2400"/>
              <a:t>Supports travel to present work domestically and internationally</a:t>
            </a:r>
          </a:p>
          <a:p>
            <a:pPr lvl="2"/>
            <a:r>
              <a:rPr lang="en-US" sz="2400"/>
              <a:t>Three cycles per year</a:t>
            </a:r>
          </a:p>
          <a:p>
            <a:pPr lvl="1"/>
            <a:endParaRPr lang="en-US" sz="2800"/>
          </a:p>
          <a:p>
            <a:endParaRPr lang="en-US" sz="3200"/>
          </a:p>
          <a:p>
            <a:endParaRPr lang="en-US" sz="3200"/>
          </a:p>
          <a:p>
            <a:pPr lvl="1"/>
            <a:endParaRPr lang="en-US" sz="2800"/>
          </a:p>
        </p:txBody>
      </p:sp>
    </p:spTree>
    <p:extLst>
      <p:ext uri="{BB962C8B-B14F-4D97-AF65-F5344CB8AC3E}">
        <p14:creationId xmlns:p14="http://schemas.microsoft.com/office/powerpoint/2010/main" val="1715653037"/>
      </p:ext>
    </p:extLst>
  </p:cSld>
  <p:clrMapOvr>
    <a:masterClrMapping/>
  </p:clrMapOvr>
  <mc:AlternateContent xmlns:mc="http://schemas.openxmlformats.org/markup-compatibility/2006" xmlns:p14="http://schemas.microsoft.com/office/powerpoint/2010/main">
    <mc:Choice Requires="p14">
      <p:transition spd="slow" p14:dur="2000" advTm="74730"/>
    </mc:Choice>
    <mc:Fallback xmlns="">
      <p:transition spd="slow" advTm="74730"/>
    </mc:Fallback>
  </mc:AlternateContent>
</p:sld>
</file>

<file path=ppt/theme/theme1.xml><?xml version="1.0" encoding="utf-8"?>
<a:theme xmlns:a="http://schemas.openxmlformats.org/drawingml/2006/main" name="UofSC Simple Theme">
  <a:themeElements>
    <a:clrScheme name="Custom 1">
      <a:dk1>
        <a:srgbClr val="000000"/>
      </a:dk1>
      <a:lt1>
        <a:srgbClr val="FFFFFF"/>
      </a:lt1>
      <a:dk2>
        <a:srgbClr val="73000A"/>
      </a:dk2>
      <a:lt2>
        <a:srgbClr val="E7E6E6"/>
      </a:lt2>
      <a:accent1>
        <a:srgbClr val="0D3841"/>
      </a:accent1>
      <a:accent2>
        <a:srgbClr val="E23B38"/>
      </a:accent2>
      <a:accent3>
        <a:srgbClr val="759005"/>
      </a:accent3>
      <a:accent4>
        <a:srgbClr val="FFF89E"/>
      </a:accent4>
      <a:accent5>
        <a:srgbClr val="3277B6"/>
      </a:accent5>
      <a:accent6>
        <a:srgbClr val="C1D832"/>
      </a:accent6>
      <a:hlink>
        <a:srgbClr val="73000A"/>
      </a:hlink>
      <a:folHlink>
        <a:srgbClr val="E23B3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c_gradschool_powerpoint" id="{D1E4B1E8-C5AE-294F-98E9-156DA4EF7833}" vid="{FB694793-C11A-0B42-9BE2-298A6DC2C9B7}"/>
    </a:ext>
  </a:extLst>
</a:theme>
</file>

<file path=ppt/theme/theme2.xml><?xml version="1.0" encoding="utf-8"?>
<a:theme xmlns:a="http://schemas.openxmlformats.org/drawingml/2006/main" name="1_UofSC Simple Theme">
  <a:themeElements>
    <a:clrScheme name="Custom 1">
      <a:dk1>
        <a:srgbClr val="000000"/>
      </a:dk1>
      <a:lt1>
        <a:srgbClr val="FFFFFF"/>
      </a:lt1>
      <a:dk2>
        <a:srgbClr val="73000A"/>
      </a:dk2>
      <a:lt2>
        <a:srgbClr val="E7E6E6"/>
      </a:lt2>
      <a:accent1>
        <a:srgbClr val="0D3841"/>
      </a:accent1>
      <a:accent2>
        <a:srgbClr val="E23B38"/>
      </a:accent2>
      <a:accent3>
        <a:srgbClr val="759005"/>
      </a:accent3>
      <a:accent4>
        <a:srgbClr val="FFF89E"/>
      </a:accent4>
      <a:accent5>
        <a:srgbClr val="3277B6"/>
      </a:accent5>
      <a:accent6>
        <a:srgbClr val="C1D832"/>
      </a:accent6>
      <a:hlink>
        <a:srgbClr val="73000A"/>
      </a:hlink>
      <a:folHlink>
        <a:srgbClr val="E23B3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258CAB0-DDDD-8E42-8715-79BD1402BECB}" vid="{EC9F5A20-6D19-7048-A333-7BEF17D9B2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CD9F2F4FEB664BAACBB793A1D854D8" ma:contentTypeVersion="18" ma:contentTypeDescription="Create a new document." ma:contentTypeScope="" ma:versionID="09ab11a1ad6fc825b5d5f9291abca4aa">
  <xsd:schema xmlns:xsd="http://www.w3.org/2001/XMLSchema" xmlns:xs="http://www.w3.org/2001/XMLSchema" xmlns:p="http://schemas.microsoft.com/office/2006/metadata/properties" xmlns:ns3="f7b7d13f-7e66-41ab-8bbb-3eb2ae4b772f" xmlns:ns4="18a363c8-d67d-4464-9a18-4d87d46b3255" targetNamespace="http://schemas.microsoft.com/office/2006/metadata/properties" ma:root="true" ma:fieldsID="ab269f055b9db879f21097ce0c23adba" ns3:_="" ns4:_="">
    <xsd:import namespace="f7b7d13f-7e66-41ab-8bbb-3eb2ae4b772f"/>
    <xsd:import namespace="18a363c8-d67d-4464-9a18-4d87d46b325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b7d13f-7e66-41ab-8bbb-3eb2ae4b77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a363c8-d67d-4464-9a18-4d87d46b325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7b7d13f-7e66-41ab-8bbb-3eb2ae4b772f" xsi:nil="true"/>
  </documentManagement>
</p:properties>
</file>

<file path=customXml/itemProps1.xml><?xml version="1.0" encoding="utf-8"?>
<ds:datastoreItem xmlns:ds="http://schemas.openxmlformats.org/officeDocument/2006/customXml" ds:itemID="{EA2C914E-5A98-4D19-9FDF-3B11943CE5B6}">
  <ds:schemaRefs>
    <ds:schemaRef ds:uri="http://schemas.microsoft.com/sharepoint/v3/contenttype/forms"/>
  </ds:schemaRefs>
</ds:datastoreItem>
</file>

<file path=customXml/itemProps2.xml><?xml version="1.0" encoding="utf-8"?>
<ds:datastoreItem xmlns:ds="http://schemas.openxmlformats.org/officeDocument/2006/customXml" ds:itemID="{7FD6D8A0-B846-4904-8A4F-F62361E21C22}">
  <ds:schemaRefs>
    <ds:schemaRef ds:uri="18a363c8-d67d-4464-9a18-4d87d46b3255"/>
    <ds:schemaRef ds:uri="f7b7d13f-7e66-41ab-8bbb-3eb2ae4b77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75E08DB-A805-4E39-A450-55D43D1FD799}">
  <ds:schemaRefs>
    <ds:schemaRef ds:uri="http://www.w3.org/XML/1998/namespace"/>
    <ds:schemaRef ds:uri="http://purl.org/dc/terms/"/>
    <ds:schemaRef ds:uri="http://schemas.microsoft.com/office/infopath/2007/PartnerControls"/>
    <ds:schemaRef ds:uri="http://schemas.microsoft.com/office/2006/documentManagement/types"/>
    <ds:schemaRef ds:uri="http://purl.org/dc/elements/1.1/"/>
    <ds:schemaRef ds:uri="f7b7d13f-7e66-41ab-8bbb-3eb2ae4b772f"/>
    <ds:schemaRef ds:uri="http://purl.org/dc/dcmitype/"/>
    <ds:schemaRef ds:uri="http://schemas.openxmlformats.org/package/2006/metadata/core-properties"/>
    <ds:schemaRef ds:uri="18a363c8-d67d-4464-9a18-4d87d46b325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797</Words>
  <Application>Microsoft Office PowerPoint</Application>
  <PresentationFormat>Widescreen</PresentationFormat>
  <Paragraphs>144</Paragraphs>
  <Slides>15</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Aptos</vt:lpstr>
      <vt:lpstr>Arial</vt:lpstr>
      <vt:lpstr>Calibri</vt:lpstr>
      <vt:lpstr>Impact</vt:lpstr>
      <vt:lpstr>Wingdings</vt:lpstr>
      <vt:lpstr>UofSC Simple Theme</vt:lpstr>
      <vt:lpstr>1_UofSC Simple Theme</vt:lpstr>
      <vt:lpstr>Graduate student services at USC</vt:lpstr>
      <vt:lpstr>Student services programming</vt:lpstr>
      <vt:lpstr>Graduate Student Expo 2025</vt:lpstr>
      <vt:lpstr>Supporting Your Success: University Career Center</vt:lpstr>
      <vt:lpstr>Personalized Guidance for Your Goals</vt:lpstr>
      <vt:lpstr>Handshake coaching, Education, and opportunities</vt:lpstr>
      <vt:lpstr>University career center</vt:lpstr>
      <vt:lpstr>Graduate School</vt:lpstr>
      <vt:lpstr>Graduate school</vt:lpstr>
      <vt:lpstr>Student Success Center Grad Student Support – 1-on-1 Consultations </vt:lpstr>
      <vt:lpstr>Student success center Grad SUpport</vt:lpstr>
      <vt:lpstr>Other offices dedicated to your success</vt:lpstr>
      <vt:lpstr>Additional Graduate student professional development at usc</vt:lpstr>
      <vt:lpstr>Confidential help</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Klopfenstein, Matt</dc:creator>
  <cp:lastModifiedBy>Smith, Nigel</cp:lastModifiedBy>
  <cp:revision>1</cp:revision>
  <dcterms:created xsi:type="dcterms:W3CDTF">2024-09-04T13:38:38Z</dcterms:created>
  <dcterms:modified xsi:type="dcterms:W3CDTF">2025-08-13T20:24:36Z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0x010100BECD9F2F4FEB664BAACBB793A1D854D8</vt:lpwstr>
  </property>
</Properties>
</file>